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3"/>
  </p:notesMasterIdLst>
  <p:sldIdLst>
    <p:sldId id="363" r:id="rId2"/>
    <p:sldId id="364" r:id="rId3"/>
    <p:sldId id="365" r:id="rId4"/>
    <p:sldId id="366" r:id="rId5"/>
    <p:sldId id="367" r:id="rId6"/>
    <p:sldId id="368" r:id="rId7"/>
    <p:sldId id="369" r:id="rId8"/>
    <p:sldId id="370" r:id="rId9"/>
    <p:sldId id="351" r:id="rId10"/>
    <p:sldId id="350" r:id="rId11"/>
    <p:sldId id="346" r:id="rId12"/>
    <p:sldId id="359" r:id="rId13"/>
    <p:sldId id="349" r:id="rId14"/>
    <p:sldId id="358" r:id="rId15"/>
    <p:sldId id="352" r:id="rId16"/>
    <p:sldId id="362" r:id="rId17"/>
    <p:sldId id="360" r:id="rId18"/>
    <p:sldId id="361" r:id="rId19"/>
    <p:sldId id="348" r:id="rId20"/>
    <p:sldId id="354" r:id="rId21"/>
    <p:sldId id="355" r:id="rId22"/>
    <p:sldId id="353" r:id="rId23"/>
    <p:sldId id="341" r:id="rId24"/>
    <p:sldId id="343" r:id="rId25"/>
    <p:sldId id="356" r:id="rId26"/>
    <p:sldId id="357" r:id="rId27"/>
    <p:sldId id="344" r:id="rId28"/>
    <p:sldId id="347" r:id="rId29"/>
    <p:sldId id="342" r:id="rId30"/>
    <p:sldId id="345" r:id="rId31"/>
    <p:sldId id="331" r:id="rId32"/>
    <p:sldId id="264" r:id="rId33"/>
    <p:sldId id="266" r:id="rId34"/>
    <p:sldId id="340" r:id="rId35"/>
    <p:sldId id="269" r:id="rId36"/>
    <p:sldId id="332" r:id="rId37"/>
    <p:sldId id="333" r:id="rId38"/>
    <p:sldId id="339" r:id="rId39"/>
    <p:sldId id="338" r:id="rId40"/>
    <p:sldId id="270" r:id="rId41"/>
    <p:sldId id="271" r:id="rId42"/>
    <p:sldId id="272" r:id="rId43"/>
    <p:sldId id="268" r:id="rId44"/>
    <p:sldId id="260" r:id="rId45"/>
    <p:sldId id="261" r:id="rId46"/>
    <p:sldId id="262" r:id="rId47"/>
    <p:sldId id="259" r:id="rId48"/>
    <p:sldId id="257" r:id="rId49"/>
    <p:sldId id="256" r:id="rId50"/>
    <p:sldId id="258" r:id="rId51"/>
    <p:sldId id="330" r:id="rId52"/>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lektra" id="{9682E03C-7ED9-4DA8-8CF8-FC66DB0701FF}">
          <p14:sldIdLst>
            <p14:sldId id="363"/>
            <p14:sldId id="364"/>
          </p14:sldIdLst>
        </p14:section>
        <p14:section name="Elektra" id="{6786DE59-7690-48A9-B78E-993CF1278B89}">
          <p14:sldIdLst>
            <p14:sldId id="365"/>
            <p14:sldId id="366"/>
          </p14:sldIdLst>
        </p14:section>
        <p14:section name="Elektra" id="{5A517B35-AF77-422A-9683-CB980D47D8CE}">
          <p14:sldIdLst>
            <p14:sldId id="367"/>
            <p14:sldId id="368"/>
          </p14:sldIdLst>
        </p14:section>
        <p14:section name="Elektra" id="{1F090730-822E-4AD2-9B4C-D1881EE58BF6}">
          <p14:sldIdLst>
            <p14:sldId id="369"/>
            <p14:sldId id="370"/>
          </p14:sldIdLst>
        </p14:section>
        <p14:section name="Francesca da Rimini" id="{D16175FF-EE2D-4513-8CC2-BB0139AB2B0C}">
          <p14:sldIdLst>
            <p14:sldId id="351"/>
            <p14:sldId id="350"/>
          </p14:sldIdLst>
        </p14:section>
        <p14:section name="Orlando" id="{191C1C2F-175E-46C5-9CB2-6F5F5E4354D2}">
          <p14:sldIdLst>
            <p14:sldId id="346"/>
            <p14:sldId id="359"/>
            <p14:sldId id="349"/>
            <p14:sldId id="358"/>
          </p14:sldIdLst>
        </p14:section>
        <p14:section name="DER FERNE KLANG" id="{E53195A1-AF97-41DC-98B5-14B52D2772C3}">
          <p14:sldIdLst>
            <p14:sldId id="352"/>
            <p14:sldId id="362"/>
            <p14:sldId id="360"/>
            <p14:sldId id="361"/>
          </p14:sldIdLst>
        </p14:section>
        <p14:section name="EUGEN ONEGIN" id="{D0FF51F5-A013-4513-815B-9C1F019611CE}">
          <p14:sldIdLst>
            <p14:sldId id="348"/>
            <p14:sldId id="354"/>
            <p14:sldId id="355"/>
            <p14:sldId id="353"/>
          </p14:sldIdLst>
        </p14:section>
        <p14:section name="Werther" id="{A560D2C4-53F6-4050-A669-897F9712BA53}">
          <p14:sldIdLst>
            <p14:sldId id="341"/>
            <p14:sldId id="343"/>
            <p14:sldId id="356"/>
            <p14:sldId id="357"/>
            <p14:sldId id="344"/>
            <p14:sldId id="347"/>
          </p14:sldIdLst>
        </p14:section>
        <p14:section name="Liederabend" id="{8A8EB977-76FB-4AC4-B404-A495BE7901A8}">
          <p14:sldIdLst>
            <p14:sldId id="342"/>
            <p14:sldId id="345"/>
          </p14:sldIdLst>
        </p14:section>
        <p14:section name="Manon Lescaut" id="{6548B113-CACB-4643-8289-2E54CED20CA6}">
          <p14:sldIdLst>
            <p14:sldId id="331"/>
            <p14:sldId id="264"/>
            <p14:sldId id="266"/>
            <p14:sldId id="340"/>
          </p14:sldIdLst>
        </p14:section>
        <p14:section name="Die Zauberin" id="{7D49B6C2-BCB4-47B3-89B9-AE613184B538}">
          <p14:sldIdLst>
            <p14:sldId id="269"/>
            <p14:sldId id="332"/>
            <p14:sldId id="333"/>
            <p14:sldId id="339"/>
          </p14:sldIdLst>
        </p14:section>
        <p14:section name="Die Meistersinger von Nürnberg" id="{2E5AF71C-71BE-49AC-ADF8-155479D9F692}">
          <p14:sldIdLst>
            <p14:sldId id="338"/>
            <p14:sldId id="270"/>
            <p14:sldId id="271"/>
            <p14:sldId id="272"/>
          </p14:sldIdLst>
        </p14:section>
        <p14:section name="Die Zauberflöte" id="{DD82564E-7AB4-4177-8910-676B2DE6E72A}">
          <p14:sldIdLst>
            <p14:sldId id="268"/>
            <p14:sldId id="260"/>
            <p14:sldId id="261"/>
            <p14:sldId id="262"/>
          </p14:sldIdLst>
        </p14:section>
        <p14:section name="Hänsel und Gretel" id="{0336DE6F-54E4-4F32-B2DF-31F831F3BE12}">
          <p14:sldIdLst>
            <p14:sldId id="259"/>
            <p14:sldId id="257"/>
            <p14:sldId id="256"/>
            <p14:sldId id="258"/>
            <p14:sldId id="33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02" autoAdjust="0"/>
    <p:restoredTop sz="94660"/>
  </p:normalViewPr>
  <p:slideViewPr>
    <p:cSldViewPr snapToGrid="0">
      <p:cViewPr varScale="1">
        <p:scale>
          <a:sx n="117" d="100"/>
          <a:sy n="117" d="100"/>
        </p:scale>
        <p:origin x="8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1/31/2023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‹Nr.›</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1/31/2023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1/31/2023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1/31/2023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1/31/2023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1/31/2023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1/31/2023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‹Nr.›</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7.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7.xml"/><Relationship Id="rId5" Type="http://schemas.openxmlformats.org/officeDocument/2006/relationships/image" Target="../media/image18.jpg"/><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1.jp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hyperlink" Target="https://de.wikipedia.org/wiki/Oper" TargetMode="External"/><Relationship Id="rId2" Type="http://schemas.openxmlformats.org/officeDocument/2006/relationships/hyperlink" Target="https://de.wikipedia.org/wiki/Franz_Schreker" TargetMode="Externa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hyperlink" Target="https://de.wikipedia.org/wiki/Frankfurt_am_Main" TargetMode="External"/><Relationship Id="rId4" Type="http://schemas.openxmlformats.org/officeDocument/2006/relationships/hyperlink" Target="https://de.wikipedia.org/wiki/1912"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7.xml"/><Relationship Id="rId5" Type="http://schemas.openxmlformats.org/officeDocument/2006/relationships/image" Target="../media/image25.jpg"/><Relationship Id="rId4" Type="http://schemas.openxmlformats.org/officeDocument/2006/relationships/image" Target="../media/image24.jpg"/></Relationships>
</file>

<file path=ppt/slides/_rels/slide1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0.jp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7.xml"/><Relationship Id="rId4" Type="http://schemas.openxmlformats.org/officeDocument/2006/relationships/image" Target="../media/image33.jpg"/></Relationships>
</file>

<file path=ppt/slides/_rels/slide2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7.xml"/><Relationship Id="rId4" Type="http://schemas.openxmlformats.org/officeDocument/2006/relationships/image" Target="../media/image3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7.jp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7.xml"/><Relationship Id="rId6" Type="http://schemas.openxmlformats.org/officeDocument/2006/relationships/image" Target="../media/image42.jpg"/><Relationship Id="rId5" Type="http://schemas.openxmlformats.org/officeDocument/2006/relationships/image" Target="../media/image41.jpg"/><Relationship Id="rId4" Type="http://schemas.openxmlformats.org/officeDocument/2006/relationships/image" Target="../media/image40.jpg"/></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6.jpe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0.jp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7.xml"/><Relationship Id="rId5" Type="http://schemas.openxmlformats.org/officeDocument/2006/relationships/image" Target="../media/image54.jpeg"/><Relationship Id="rId4" Type="http://schemas.openxmlformats.org/officeDocument/2006/relationships/image" Target="../media/image53.jpeg"/></Relationships>
</file>

<file path=ppt/slides/_rels/slide3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8.jp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7.xml"/><Relationship Id="rId5" Type="http://schemas.openxmlformats.org/officeDocument/2006/relationships/image" Target="../media/image62.jpg"/><Relationship Id="rId4" Type="http://schemas.openxmlformats.org/officeDocument/2006/relationships/image" Target="../media/image61.jpg"/></Relationships>
</file>

<file path=ppt/slides/_rels/slide37.xml.rels><?xml version="1.0" encoding="UTF-8" standalone="yes"?>
<Relationships xmlns="http://schemas.openxmlformats.org/package/2006/relationships"><Relationship Id="rId3" Type="http://schemas.openxmlformats.org/officeDocument/2006/relationships/image" Target="../media/image64.jpg"/><Relationship Id="rId7" Type="http://schemas.openxmlformats.org/officeDocument/2006/relationships/image" Target="../media/image68.jpg"/><Relationship Id="rId2" Type="http://schemas.openxmlformats.org/officeDocument/2006/relationships/image" Target="../media/image63.jpg"/><Relationship Id="rId1" Type="http://schemas.openxmlformats.org/officeDocument/2006/relationships/slideLayout" Target="../slideLayouts/slideLayout7.xml"/><Relationship Id="rId6" Type="http://schemas.openxmlformats.org/officeDocument/2006/relationships/image" Target="../media/image67.jpg"/><Relationship Id="rId5" Type="http://schemas.openxmlformats.org/officeDocument/2006/relationships/image" Target="../media/image66.jpg"/><Relationship Id="rId4" Type="http://schemas.openxmlformats.org/officeDocument/2006/relationships/image" Target="../media/image65.jpg"/></Relationships>
</file>

<file path=ppt/slides/_rels/slide3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7.xml"/><Relationship Id="rId4" Type="http://schemas.openxmlformats.org/officeDocument/2006/relationships/image" Target="../media/image75.jpeg"/></Relationships>
</file>

<file path=ppt/slides/_rels/slide4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7.xml"/><Relationship Id="rId5" Type="http://schemas.openxmlformats.org/officeDocument/2006/relationships/image" Target="../media/image79.jpeg"/><Relationship Id="rId4" Type="http://schemas.openxmlformats.org/officeDocument/2006/relationships/image" Target="../media/image78.jpeg"/></Relationships>
</file>

<file path=ppt/slides/_rels/slide42.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82.jpeg"/></Relationships>
</file>

<file path=ppt/slides/_rels/slide44.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7.xml"/><Relationship Id="rId4" Type="http://schemas.openxmlformats.org/officeDocument/2006/relationships/image" Target="../media/image86.jpeg"/></Relationships>
</file>

<file path=ppt/slides/_rels/slide45.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7.xml"/><Relationship Id="rId4" Type="http://schemas.openxmlformats.org/officeDocument/2006/relationships/image" Target="../media/image89.jpeg"/></Relationships>
</file>

<file path=ppt/slides/_rels/slide46.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5" Type="http://schemas.openxmlformats.org/officeDocument/2006/relationships/image" Target="../media/image94.jpeg"/><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Layout" Target="../slideLayouts/slideLayout7.xml"/><Relationship Id="rId5" Type="http://schemas.openxmlformats.org/officeDocument/2006/relationships/image" Target="../media/image101.jpeg"/><Relationship Id="rId4" Type="http://schemas.openxmlformats.org/officeDocument/2006/relationships/image" Target="../media/image100.jpeg"/></Relationships>
</file>

<file path=ppt/slides/_rels/slide5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5" Type="http://schemas.openxmlformats.org/officeDocument/2006/relationships/image" Target="../media/image105.png"/><Relationship Id="rId4" Type="http://schemas.openxmlformats.org/officeDocument/2006/relationships/image" Target="../media/image10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7021586" cy="2016099"/>
          </a:xfrm>
          <a:prstGeom prst="rect">
            <a:avLst/>
          </a:prstGeom>
        </p:spPr>
      </p:pic>
      <p:pic>
        <p:nvPicPr>
          <p:cNvPr id="4" name="Grafik 3">
            <a:extLst>
              <a:ext uri="{FF2B5EF4-FFF2-40B4-BE49-F238E27FC236}">
                <a16:creationId xmlns:a16="http://schemas.microsoft.com/office/drawing/2014/main" id="{C6C41157-E14F-F624-25F2-38656A81E108}"/>
              </a:ext>
            </a:extLst>
          </p:cNvPr>
          <p:cNvPicPr>
            <a:picLocks noChangeAspect="1"/>
          </p:cNvPicPr>
          <p:nvPr/>
        </p:nvPicPr>
        <p:blipFill>
          <a:blip r:embed="rId3"/>
          <a:stretch>
            <a:fillRect/>
          </a:stretch>
        </p:blipFill>
        <p:spPr>
          <a:xfrm>
            <a:off x="7307580" y="149630"/>
            <a:ext cx="2681754" cy="1235710"/>
          </a:xfrm>
          <a:prstGeom prst="rect">
            <a:avLst/>
          </a:prstGeom>
        </p:spPr>
      </p:pic>
      <p:pic>
        <p:nvPicPr>
          <p:cNvPr id="7" name="Grafik 6">
            <a:extLst>
              <a:ext uri="{FF2B5EF4-FFF2-40B4-BE49-F238E27FC236}">
                <a16:creationId xmlns:a16="http://schemas.microsoft.com/office/drawing/2014/main" id="{0BC49A65-83E4-3F83-B081-57399961662F}"/>
              </a:ext>
            </a:extLst>
          </p:cNvPr>
          <p:cNvPicPr>
            <a:picLocks noChangeAspect="1"/>
          </p:cNvPicPr>
          <p:nvPr/>
        </p:nvPicPr>
        <p:blipFill>
          <a:blip r:embed="rId4"/>
          <a:stretch>
            <a:fillRect/>
          </a:stretch>
        </p:blipFill>
        <p:spPr>
          <a:xfrm>
            <a:off x="7307580" y="1587095"/>
            <a:ext cx="2140726" cy="5121275"/>
          </a:xfrm>
          <a:prstGeom prst="rect">
            <a:avLst/>
          </a:prstGeom>
        </p:spPr>
      </p:pic>
    </p:spTree>
    <p:extLst>
      <p:ext uri="{BB962C8B-B14F-4D97-AF65-F5344CB8AC3E}">
        <p14:creationId xmlns:p14="http://schemas.microsoft.com/office/powerpoint/2010/main" val="657989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6D708A5-E63F-437B-FD29-998C768541C3}"/>
              </a:ext>
            </a:extLst>
          </p:cNvPr>
          <p:cNvPicPr>
            <a:picLocks noChangeAspect="1"/>
          </p:cNvPicPr>
          <p:nvPr/>
        </p:nvPicPr>
        <p:blipFill>
          <a:blip r:embed="rId2"/>
          <a:stretch>
            <a:fillRect/>
          </a:stretch>
        </p:blipFill>
        <p:spPr>
          <a:xfrm>
            <a:off x="0" y="0"/>
            <a:ext cx="5204617" cy="6858000"/>
          </a:xfrm>
          <a:prstGeom prst="rect">
            <a:avLst/>
          </a:prstGeom>
        </p:spPr>
      </p:pic>
    </p:spTree>
    <p:extLst>
      <p:ext uri="{BB962C8B-B14F-4D97-AF65-F5344CB8AC3E}">
        <p14:creationId xmlns:p14="http://schemas.microsoft.com/office/powerpoint/2010/main" val="1333254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7021586" cy="2016099"/>
          </a:xfrm>
          <a:prstGeom prst="rect">
            <a:avLst/>
          </a:prstGeom>
        </p:spPr>
      </p:pic>
      <p:pic>
        <p:nvPicPr>
          <p:cNvPr id="4" name="Grafik 3">
            <a:extLst>
              <a:ext uri="{FF2B5EF4-FFF2-40B4-BE49-F238E27FC236}">
                <a16:creationId xmlns:a16="http://schemas.microsoft.com/office/drawing/2014/main" id="{FCCF7798-166F-10C0-0683-BAD858C452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206" y="2636091"/>
            <a:ext cx="6866421" cy="3862362"/>
          </a:xfrm>
          <a:prstGeom prst="rect">
            <a:avLst/>
          </a:prstGeom>
        </p:spPr>
      </p:pic>
      <p:pic>
        <p:nvPicPr>
          <p:cNvPr id="7" name="Grafik 6">
            <a:extLst>
              <a:ext uri="{FF2B5EF4-FFF2-40B4-BE49-F238E27FC236}">
                <a16:creationId xmlns:a16="http://schemas.microsoft.com/office/drawing/2014/main" id="{2C681ED1-4507-A18E-A624-1EB95F176099}"/>
              </a:ext>
            </a:extLst>
          </p:cNvPr>
          <p:cNvPicPr>
            <a:picLocks noChangeAspect="1"/>
          </p:cNvPicPr>
          <p:nvPr/>
        </p:nvPicPr>
        <p:blipFill rotWithShape="1">
          <a:blip r:embed="rId4"/>
          <a:srcRect r="15277" b="3479"/>
          <a:stretch/>
        </p:blipFill>
        <p:spPr>
          <a:xfrm>
            <a:off x="7207979" y="149630"/>
            <a:ext cx="2570398" cy="1323570"/>
          </a:xfrm>
          <a:prstGeom prst="rect">
            <a:avLst/>
          </a:prstGeom>
        </p:spPr>
      </p:pic>
      <p:pic>
        <p:nvPicPr>
          <p:cNvPr id="10" name="Grafik 9">
            <a:extLst>
              <a:ext uri="{FF2B5EF4-FFF2-40B4-BE49-F238E27FC236}">
                <a16:creationId xmlns:a16="http://schemas.microsoft.com/office/drawing/2014/main" id="{599C1354-8DE6-506D-38C2-4DC832565593}"/>
              </a:ext>
            </a:extLst>
          </p:cNvPr>
          <p:cNvPicPr>
            <a:picLocks noChangeAspect="1"/>
          </p:cNvPicPr>
          <p:nvPr/>
        </p:nvPicPr>
        <p:blipFill>
          <a:blip r:embed="rId5"/>
          <a:stretch>
            <a:fillRect/>
          </a:stretch>
        </p:blipFill>
        <p:spPr>
          <a:xfrm>
            <a:off x="7207979" y="1872883"/>
            <a:ext cx="2390029" cy="4625570"/>
          </a:xfrm>
          <a:prstGeom prst="rect">
            <a:avLst/>
          </a:prstGeom>
        </p:spPr>
      </p:pic>
    </p:spTree>
    <p:extLst>
      <p:ext uri="{BB962C8B-B14F-4D97-AF65-F5344CB8AC3E}">
        <p14:creationId xmlns:p14="http://schemas.microsoft.com/office/powerpoint/2010/main" val="3180200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90E9CB27-D1D9-6AA2-8A08-DEAB03A5D98B}"/>
              </a:ext>
            </a:extLst>
          </p:cNvPr>
          <p:cNvSpPr txBox="1"/>
          <p:nvPr/>
        </p:nvSpPr>
        <p:spPr>
          <a:xfrm>
            <a:off x="0" y="78058"/>
            <a:ext cx="4457700" cy="6740307"/>
          </a:xfrm>
          <a:prstGeom prst="rect">
            <a:avLst/>
          </a:prstGeom>
          <a:noFill/>
        </p:spPr>
        <p:txBody>
          <a:bodyPr wrap="square">
            <a:spAutoFit/>
          </a:bodyPr>
          <a:lstStyle/>
          <a:p>
            <a:r>
              <a:rPr lang="zh-CN" altLang="en-US" sz="800" dirty="0"/>
              <a:t>奥兰多是个骑士，但是受到感情困扰，追逐爱情的心情十分热切，因此忽视了对自己的荣耀的追求。魔法师佐罗阿斯特罗决定设计一系列事件，让他重视自己的荣耀而不是儿女情长。接下去就是半真实半虚幻的世界。奥兰多爱上安杰丽卡，安杰丽卡爱上梅多罗。梅多罗又跟多琳达不清不楚。因此奥兰多很生气，决定要报复梅多罗。随着爱情和嫉妒的升级，他渐渐失去理智。最后杀掉了梅多罗，又准备和安杰丽卡一起下地狱。魔法师最终揭开神秘世界的真像，让奥兰多恢复理智。对于自己做出的蠢事，奥兰多很后悔。然而其实梅多罗并没有死，魔法师救了他。奥兰多痛改前非，尊奉战神而放下爱情。梅多罗和安杰丽卡订婚。所有人来到多琳达的羊圈里，皆大欢喜的结局。</a:t>
            </a:r>
            <a:endParaRPr lang="en-US" altLang="zh-CN" sz="800" dirty="0"/>
          </a:p>
          <a:p>
            <a:endParaRPr lang="en-US" sz="800" dirty="0"/>
          </a:p>
          <a:p>
            <a:r>
              <a:rPr lang="zh-CN" altLang="en-US" sz="800" dirty="0"/>
              <a:t>第一幕</a:t>
            </a:r>
            <a:endParaRPr lang="en-US" altLang="zh-CN" sz="800" dirty="0"/>
          </a:p>
          <a:p>
            <a:r>
              <a:rPr lang="zh-CN" altLang="en-US" sz="800" dirty="0"/>
              <a:t>夜晚，在山顶上</a:t>
            </a:r>
            <a:r>
              <a:rPr lang="en-US" altLang="zh-CN" sz="800" dirty="0"/>
              <a:t>——</a:t>
            </a:r>
            <a:r>
              <a:rPr lang="zh-CN" altLang="en-US" sz="800" dirty="0"/>
              <a:t>巫师索罗阿斯图罗扫视天空，看到星星中的迹象，表明战士奥兰多将再次转为英勇事迹，并从对震旦公主安吉莉卡的激情中恢复过来。奥兰多本人出现了，在爱与责任之间徘徊。魔术师挥动魔杖，召唤出古代伟大英雄在丘比特脚下沉睡的令人不安的幻象。琐罗亚斯德罗敦促奥兰多忘记爱神维纳斯，重新追随战神马尔斯。（咏叹调：</a:t>
            </a:r>
            <a:r>
              <a:rPr lang="en-US" altLang="zh-CN" sz="800" dirty="0" err="1"/>
              <a:t>Lascia</a:t>
            </a:r>
            <a:r>
              <a:rPr lang="en-US" altLang="zh-CN" sz="800" dirty="0"/>
              <a:t> Amor</a:t>
            </a:r>
            <a:r>
              <a:rPr lang="zh-CN" altLang="en-US" sz="800" dirty="0"/>
              <a:t>）。奥兰多起初对琐罗亚斯德罗的话感到羞愧，但随后认为爱情和责任并不一定冲突，这反映出赫拉克勒斯并没有因为与王后</a:t>
            </a:r>
            <a:r>
              <a:rPr lang="en-US" altLang="zh-CN" sz="800" dirty="0"/>
              <a:t>Omphale</a:t>
            </a:r>
            <a:r>
              <a:rPr lang="zh-CN" altLang="en-US" sz="800" dirty="0"/>
              <a:t>的风流韵事而剥夺了他的英雄地位，或者阿喀琉斯将自己伪装成女人一段时间（咏叹调：</a:t>
            </a:r>
            <a:r>
              <a:rPr lang="en-US" altLang="zh-CN" sz="800" dirty="0"/>
              <a:t>Non fu </a:t>
            </a:r>
            <a:r>
              <a:rPr lang="en-US" altLang="zh-CN" sz="800" dirty="0" err="1"/>
              <a:t>già</a:t>
            </a:r>
            <a:r>
              <a:rPr lang="en-US" altLang="zh-CN" sz="800" dirty="0"/>
              <a:t> men forte</a:t>
            </a:r>
            <a:r>
              <a:rPr lang="zh-CN" altLang="en-US" sz="800" dirty="0"/>
              <a:t>）。</a:t>
            </a:r>
            <a:endParaRPr lang="en-US" altLang="zh-CN" sz="800" dirty="0"/>
          </a:p>
          <a:p>
            <a:endParaRPr lang="en-US" altLang="zh-CN" sz="800" dirty="0"/>
          </a:p>
          <a:p>
            <a:r>
              <a:rPr lang="zh-CN" altLang="en-US" sz="800" dirty="0"/>
              <a:t>在有牧羊人小屋的小树林里</a:t>
            </a:r>
            <a:r>
              <a:rPr lang="en-US" altLang="zh-CN" sz="800" dirty="0"/>
              <a:t>- </a:t>
            </a:r>
            <a:r>
              <a:rPr lang="zh-CN" altLang="en-US" sz="800" dirty="0"/>
              <a:t>牧羊女多琳达 </a:t>
            </a:r>
            <a:r>
              <a:rPr lang="en-US" altLang="zh-CN" sz="800" dirty="0"/>
              <a:t>(Dorinda) </a:t>
            </a:r>
            <a:r>
              <a:rPr lang="zh-CN" altLang="en-US" sz="800" dirty="0"/>
              <a:t>思索着大自然的美景，然而，这并没有像过去那样让她充满宁静，她觉得这可能是她坠入爱河的标志。奥兰多带着他刚刚从危险中解救出来的公主伊莎贝拉冲过现场，多琳达认为他可能也在恋爱。（咏叹调：</a:t>
            </a:r>
            <a:r>
              <a:rPr lang="en-US" altLang="zh-CN" sz="800" dirty="0"/>
              <a:t>Ho un </a:t>
            </a:r>
            <a:r>
              <a:rPr lang="en-US" altLang="zh-CN" sz="800" dirty="0" err="1"/>
              <a:t>certo</a:t>
            </a:r>
            <a:r>
              <a:rPr lang="en-US" altLang="zh-CN" sz="800" dirty="0"/>
              <a:t> </a:t>
            </a:r>
            <a:r>
              <a:rPr lang="en-US" altLang="zh-CN" sz="800" dirty="0" err="1"/>
              <a:t>rossore</a:t>
            </a:r>
            <a:r>
              <a:rPr lang="en-US" altLang="zh-CN" sz="800" dirty="0"/>
              <a:t>). </a:t>
            </a:r>
            <a:r>
              <a:rPr lang="zh-CN" altLang="en-US" sz="800" dirty="0"/>
              <a:t>多琳达一直在她的小屋里庇护安吉丽卡公主，因为安吉丽卡发现了濒临死亡的受伤的摩尔战士梅多罗，并绝望地爱上了他，并把他带到牧羊女的小屋里和她一起休养。</a:t>
            </a:r>
            <a:r>
              <a:rPr lang="en-US" altLang="zh-CN" sz="800" dirty="0"/>
              <a:t>Dorinda </a:t>
            </a:r>
            <a:r>
              <a:rPr lang="zh-CN" altLang="en-US" sz="800" dirty="0"/>
              <a:t>对 </a:t>
            </a:r>
            <a:r>
              <a:rPr lang="en-US" altLang="zh-CN" sz="800" dirty="0" err="1"/>
              <a:t>Medoro</a:t>
            </a:r>
            <a:r>
              <a:rPr lang="en-US" altLang="zh-CN" sz="800" dirty="0"/>
              <a:t> </a:t>
            </a:r>
            <a:r>
              <a:rPr lang="zh-CN" altLang="en-US" sz="800" dirty="0"/>
              <a:t>和 </a:t>
            </a:r>
            <a:r>
              <a:rPr lang="en-US" altLang="zh-CN" sz="800" dirty="0"/>
              <a:t>Angelica </a:t>
            </a:r>
            <a:r>
              <a:rPr lang="zh-CN" altLang="en-US" sz="800" dirty="0"/>
              <a:t>相爱感到不安，因为她自己也爱上了 </a:t>
            </a:r>
            <a:r>
              <a:rPr lang="en-US" altLang="zh-CN" sz="800" dirty="0" err="1"/>
              <a:t>Medoro</a:t>
            </a:r>
            <a:r>
              <a:rPr lang="zh-CN" altLang="en-US" sz="800" dirty="0"/>
              <a:t>，但 </a:t>
            </a:r>
            <a:r>
              <a:rPr lang="en-US" altLang="zh-CN" sz="800" dirty="0" err="1"/>
              <a:t>Medoro</a:t>
            </a:r>
            <a:r>
              <a:rPr lang="en-US" altLang="zh-CN" sz="800" dirty="0"/>
              <a:t> </a:t>
            </a:r>
            <a:r>
              <a:rPr lang="zh-CN" altLang="en-US" sz="800" dirty="0"/>
              <a:t>告诉 </a:t>
            </a:r>
            <a:r>
              <a:rPr lang="en-US" altLang="zh-CN" sz="800" dirty="0"/>
              <a:t>Dorinda Angelica </a:t>
            </a:r>
            <a:r>
              <a:rPr lang="zh-CN" altLang="en-US" sz="800" dirty="0"/>
              <a:t>是他的亲戚，并向 </a:t>
            </a:r>
            <a:r>
              <a:rPr lang="en-US" altLang="zh-CN" sz="800" dirty="0"/>
              <a:t>Dorinda </a:t>
            </a:r>
            <a:r>
              <a:rPr lang="zh-CN" altLang="en-US" sz="800" dirty="0"/>
              <a:t>保证他永远不会忘记她对他的好意（咏叹调：</a:t>
            </a:r>
            <a:r>
              <a:rPr lang="en-US" altLang="zh-CN" sz="800" dirty="0"/>
              <a:t>Se il </a:t>
            </a:r>
            <a:r>
              <a:rPr lang="en-US" altLang="zh-CN" sz="800" dirty="0" err="1"/>
              <a:t>cor</a:t>
            </a:r>
            <a:r>
              <a:rPr lang="zh-CN" altLang="en-US" sz="800" dirty="0"/>
              <a:t>迈蒂迪拉）。</a:t>
            </a:r>
            <a:r>
              <a:rPr lang="en-US" altLang="zh-CN" sz="800" dirty="0"/>
              <a:t>Dorinda </a:t>
            </a:r>
            <a:r>
              <a:rPr lang="zh-CN" altLang="en-US" sz="800" dirty="0"/>
              <a:t>知道 </a:t>
            </a:r>
            <a:r>
              <a:rPr lang="en-US" altLang="zh-CN" sz="800" dirty="0" err="1"/>
              <a:t>Medoro</a:t>
            </a:r>
            <a:r>
              <a:rPr lang="en-US" altLang="zh-CN" sz="800" dirty="0"/>
              <a:t> </a:t>
            </a:r>
            <a:r>
              <a:rPr lang="zh-CN" altLang="en-US" sz="800" dirty="0"/>
              <a:t>没有说实话，但还是觉得他非常迷人（</a:t>
            </a:r>
            <a:r>
              <a:rPr lang="en-US" altLang="zh-CN" sz="800" dirty="0"/>
              <a:t>Aria</a:t>
            </a:r>
            <a:r>
              <a:rPr lang="zh-CN" altLang="en-US" sz="800" dirty="0"/>
              <a:t>：</a:t>
            </a:r>
            <a:r>
              <a:rPr lang="en-US" altLang="zh-CN" sz="800" dirty="0"/>
              <a:t>O care </a:t>
            </a:r>
            <a:r>
              <a:rPr lang="en-US" altLang="zh-CN" sz="800" dirty="0" err="1"/>
              <a:t>parolette</a:t>
            </a:r>
            <a:r>
              <a:rPr lang="zh-CN" altLang="en-US" sz="800" dirty="0"/>
              <a:t>）。</a:t>
            </a:r>
          </a:p>
          <a:p>
            <a:endParaRPr lang="zh-CN" altLang="en-US" sz="800" dirty="0"/>
          </a:p>
          <a:p>
            <a:r>
              <a:rPr lang="en-US" altLang="zh-CN" sz="800" dirty="0" err="1"/>
              <a:t>Zoroastro</a:t>
            </a:r>
            <a:r>
              <a:rPr lang="en-US" altLang="zh-CN" sz="800" dirty="0"/>
              <a:t> </a:t>
            </a:r>
            <a:r>
              <a:rPr lang="zh-CN" altLang="en-US" sz="800" dirty="0"/>
              <a:t>告诉 </a:t>
            </a:r>
            <a:r>
              <a:rPr lang="en-US" altLang="zh-CN" sz="800" dirty="0"/>
              <a:t>Angelica </a:t>
            </a:r>
            <a:r>
              <a:rPr lang="zh-CN" altLang="en-US" sz="800" dirty="0"/>
              <a:t>他知道她爱上了 </a:t>
            </a:r>
            <a:r>
              <a:rPr lang="en-US" altLang="zh-CN" sz="800" dirty="0" err="1"/>
              <a:t>Medoro</a:t>
            </a:r>
            <a:r>
              <a:rPr lang="en-US" altLang="zh-CN" sz="800" dirty="0"/>
              <a:t> </a:t>
            </a:r>
            <a:r>
              <a:rPr lang="zh-CN" altLang="en-US" sz="800" dirty="0"/>
              <a:t>并警告她奥兰多发现这一点后的嫉妒会导致不可预测和可能危险的结果。当安吉丽卡遇见奥兰多时，她假装嫉妒他拯救伊莎贝拉公主，并告诉他不能指望她会爱上一个可能对她不忠的男人（咏叹调：</a:t>
            </a:r>
            <a:r>
              <a:rPr lang="en-US" altLang="zh-CN" sz="800" dirty="0"/>
              <a:t>Se </a:t>
            </a:r>
            <a:r>
              <a:rPr lang="en-US" altLang="zh-CN" sz="800" dirty="0" err="1"/>
              <a:t>fedel</a:t>
            </a:r>
            <a:r>
              <a:rPr lang="en-US" altLang="zh-CN" sz="800" dirty="0"/>
              <a:t> </a:t>
            </a:r>
            <a:r>
              <a:rPr lang="en-US" altLang="zh-CN" sz="800" dirty="0" err="1"/>
              <a:t>vuoi</a:t>
            </a:r>
            <a:r>
              <a:rPr lang="en-US" altLang="zh-CN" sz="800" dirty="0"/>
              <a:t> </a:t>
            </a:r>
            <a:r>
              <a:rPr lang="en-US" altLang="zh-CN" sz="800" dirty="0" err="1"/>
              <a:t>ch'io</a:t>
            </a:r>
            <a:r>
              <a:rPr lang="en-US" altLang="zh-CN" sz="800" dirty="0"/>
              <a:t> </a:t>
            </a:r>
            <a:r>
              <a:rPr lang="en-US" altLang="zh-CN" sz="800" dirty="0" err="1"/>
              <a:t>ti</a:t>
            </a:r>
            <a:r>
              <a:rPr lang="en-US" altLang="zh-CN" sz="800" dirty="0"/>
              <a:t> </a:t>
            </a:r>
            <a:r>
              <a:rPr lang="en-US" altLang="zh-CN" sz="800" dirty="0" err="1"/>
              <a:t>creda</a:t>
            </a:r>
            <a:r>
              <a:rPr lang="zh-CN" altLang="en-US" sz="800" dirty="0"/>
              <a:t>）。奥兰多抗议说除了她他永远不会爱任何人，并愿意做任何事情来证明这一点，包括与凶猛的怪物战斗（咏叹调：</a:t>
            </a:r>
            <a:r>
              <a:rPr lang="en-US" altLang="zh-CN" sz="800" dirty="0" err="1"/>
              <a:t>Fammi</a:t>
            </a:r>
            <a:r>
              <a:rPr lang="en-US" altLang="zh-CN" sz="800" dirty="0"/>
              <a:t> </a:t>
            </a:r>
            <a:r>
              <a:rPr lang="en-US" altLang="zh-CN" sz="800" dirty="0" err="1"/>
              <a:t>combattere</a:t>
            </a:r>
            <a:r>
              <a:rPr lang="zh-CN" altLang="en-US" sz="800" dirty="0"/>
              <a:t>）。</a:t>
            </a:r>
          </a:p>
          <a:p>
            <a:endParaRPr lang="zh-CN" altLang="en-US" sz="800" dirty="0"/>
          </a:p>
          <a:p>
            <a:r>
              <a:rPr lang="zh-CN" altLang="en-US" sz="800" dirty="0"/>
              <a:t>当奥兰多离开时，梅多罗进来并问安吉丽卡她和谁在一起。她解释说奥兰多是一个强大的战士并且对她着迷，并建议他们应该撤退到她在东方的王国以逃避他的愤怒。多琳达看到他们拥抱很不高兴，但恋人告诉她不要灰心；有一天她也会找到爱。</a:t>
            </a:r>
            <a:r>
              <a:rPr lang="en-US" altLang="zh-CN" sz="800" dirty="0"/>
              <a:t>Angelica </a:t>
            </a:r>
            <a:r>
              <a:rPr lang="zh-CN" altLang="en-US" sz="800" dirty="0"/>
              <a:t>送给 </a:t>
            </a:r>
            <a:r>
              <a:rPr lang="en-US" altLang="zh-CN" sz="800" dirty="0"/>
              <a:t>Dorinda </a:t>
            </a:r>
            <a:r>
              <a:rPr lang="zh-CN" altLang="en-US" sz="800" dirty="0"/>
              <a:t>一个镶有宝石的手镯，以感谢她的款待（三重奏：</a:t>
            </a:r>
            <a:r>
              <a:rPr lang="en-US" altLang="zh-CN" sz="800" dirty="0" err="1"/>
              <a:t>Consolati</a:t>
            </a:r>
            <a:r>
              <a:rPr lang="en-US" altLang="zh-CN" sz="800" dirty="0"/>
              <a:t> o </a:t>
            </a:r>
            <a:r>
              <a:rPr lang="en-US" altLang="zh-CN" sz="800" dirty="0" err="1"/>
              <a:t>bella</a:t>
            </a:r>
            <a:r>
              <a:rPr lang="zh-CN" altLang="en-US" sz="800" dirty="0"/>
              <a:t>）。</a:t>
            </a:r>
            <a:endParaRPr lang="en-US" altLang="zh-CN" sz="800" dirty="0"/>
          </a:p>
          <a:p>
            <a:endParaRPr lang="en-US" sz="800" dirty="0"/>
          </a:p>
          <a:p>
            <a:r>
              <a:rPr lang="zh-CN" altLang="en-US" sz="800" dirty="0"/>
              <a:t>第二幕</a:t>
            </a:r>
            <a:endParaRPr lang="en-US" altLang="zh-CN" sz="800" dirty="0"/>
          </a:p>
          <a:p>
            <a:r>
              <a:rPr lang="zh-CN" altLang="en-US" sz="800" dirty="0"/>
              <a:t>在森林里</a:t>
            </a:r>
            <a:r>
              <a:rPr lang="en-US" altLang="zh-CN" sz="800" dirty="0"/>
              <a:t>- Dorinda </a:t>
            </a:r>
            <a:r>
              <a:rPr lang="zh-CN" altLang="en-US" sz="800" dirty="0"/>
              <a:t>对失去 </a:t>
            </a:r>
            <a:r>
              <a:rPr lang="en-US" altLang="zh-CN" sz="800" dirty="0" err="1"/>
              <a:t>Medoro</a:t>
            </a:r>
            <a:r>
              <a:rPr lang="en-US" altLang="zh-CN" sz="800" dirty="0"/>
              <a:t> </a:t>
            </a:r>
            <a:r>
              <a:rPr lang="zh-CN" altLang="en-US" sz="800" dirty="0"/>
              <a:t>感到非常难过，她听着夜莺忧郁的歌声，发现它与她的心情相呼应（</a:t>
            </a:r>
            <a:r>
              <a:rPr lang="en-US" altLang="zh-CN" sz="800" dirty="0"/>
              <a:t>Arioso</a:t>
            </a:r>
            <a:r>
              <a:rPr lang="zh-CN" altLang="en-US" sz="800" dirty="0"/>
              <a:t>：</a:t>
            </a:r>
            <a:r>
              <a:rPr lang="en-US" altLang="zh-CN" sz="800" dirty="0" err="1"/>
              <a:t>Quando</a:t>
            </a:r>
            <a:r>
              <a:rPr lang="en-US" altLang="zh-CN" sz="800" dirty="0"/>
              <a:t> </a:t>
            </a:r>
            <a:r>
              <a:rPr lang="en-US" altLang="zh-CN" sz="800" dirty="0" err="1"/>
              <a:t>spieghi</a:t>
            </a:r>
            <a:r>
              <a:rPr lang="en-US" altLang="zh-CN" sz="800" dirty="0"/>
              <a:t> </a:t>
            </a:r>
            <a:r>
              <a:rPr lang="en-US" altLang="zh-CN" sz="800" dirty="0" err="1"/>
              <a:t>tuoi</a:t>
            </a:r>
            <a:r>
              <a:rPr lang="en-US" altLang="zh-CN" sz="800" dirty="0"/>
              <a:t> </a:t>
            </a:r>
            <a:r>
              <a:rPr lang="en-US" altLang="zh-CN" sz="800" dirty="0" err="1"/>
              <a:t>tormenti</a:t>
            </a:r>
            <a:r>
              <a:rPr lang="zh-CN" altLang="en-US" sz="800" dirty="0"/>
              <a:t>）。奥兰多想知道为什么多琳达一直告诉人们他爱上了伊莎贝拉。</a:t>
            </a:r>
            <a:r>
              <a:rPr lang="en-US" altLang="zh-CN" sz="800" dirty="0"/>
              <a:t>Dorinda </a:t>
            </a:r>
            <a:r>
              <a:rPr lang="zh-CN" altLang="en-US" sz="800" dirty="0"/>
              <a:t>否认了这一点，并说她不是在谈论他，而是在谈论 </a:t>
            </a:r>
            <a:r>
              <a:rPr lang="en-US" altLang="zh-CN" sz="800" dirty="0" err="1"/>
              <a:t>Medoro</a:t>
            </a:r>
            <a:r>
              <a:rPr lang="en-US" altLang="zh-CN" sz="800" dirty="0"/>
              <a:t> </a:t>
            </a:r>
            <a:r>
              <a:rPr lang="zh-CN" altLang="en-US" sz="800" dirty="0"/>
              <a:t>和 </a:t>
            </a:r>
            <a:r>
              <a:rPr lang="en-US" altLang="zh-CN" sz="800" dirty="0"/>
              <a:t>Angelica </a:t>
            </a:r>
            <a:r>
              <a:rPr lang="zh-CN" altLang="en-US" sz="800" dirty="0"/>
              <a:t>的爱。她向他展示了她声称梅多罗送给她的手镯，并说她在每条小溪和每朵花中都看到了他的脸（咏叹调：</a:t>
            </a:r>
            <a:r>
              <a:rPr lang="en-US" altLang="zh-CN" sz="800" dirty="0"/>
              <a:t>Se mi </a:t>
            </a:r>
            <a:r>
              <a:rPr lang="en-US" altLang="zh-CN" sz="800" dirty="0" err="1"/>
              <a:t>rivolgo</a:t>
            </a:r>
            <a:r>
              <a:rPr lang="en-US" altLang="zh-CN" sz="800" dirty="0"/>
              <a:t> al </a:t>
            </a:r>
            <a:r>
              <a:rPr lang="en-US" altLang="zh-CN" sz="800" dirty="0" err="1"/>
              <a:t>prato</a:t>
            </a:r>
            <a:r>
              <a:rPr lang="zh-CN" altLang="en-US" sz="800" dirty="0"/>
              <a:t>）。奥兰多认出手镯是他送给安吉丽卡的，并对她的背叛感到愤怒。他发誓要杀死她，然后是他自己，并在地狱本身追捕她（咏叹调：</a:t>
            </a:r>
            <a:r>
              <a:rPr lang="en-US" altLang="zh-CN" sz="800" dirty="0"/>
              <a:t>Cielo</a:t>
            </a:r>
            <a:r>
              <a:rPr lang="zh-CN" altLang="en-US" sz="800" dirty="0"/>
              <a:t>！</a:t>
            </a:r>
            <a:r>
              <a:rPr lang="en-US" altLang="zh-CN" sz="800" dirty="0"/>
              <a:t>se </a:t>
            </a:r>
            <a:r>
              <a:rPr lang="en-US" altLang="zh-CN" sz="800" dirty="0" err="1"/>
              <a:t>tu</a:t>
            </a:r>
            <a:r>
              <a:rPr lang="en-US" altLang="zh-CN" sz="800" dirty="0"/>
              <a:t> il </a:t>
            </a:r>
            <a:r>
              <a:rPr lang="en-US" altLang="zh-CN" sz="800" dirty="0" err="1"/>
              <a:t>consenti</a:t>
            </a:r>
            <a:r>
              <a:rPr lang="zh-CN" altLang="en-US" sz="800" dirty="0"/>
              <a:t>）。</a:t>
            </a:r>
          </a:p>
          <a:p>
            <a:endParaRPr lang="zh-CN" altLang="en-US" sz="800" dirty="0"/>
          </a:p>
          <a:p>
            <a:r>
              <a:rPr lang="zh-CN" altLang="en-US" sz="800" dirty="0"/>
              <a:t>一侧是月桂树林，另一侧是洞穴入口</a:t>
            </a:r>
            <a:r>
              <a:rPr lang="en-US" altLang="zh-CN" sz="800" dirty="0"/>
              <a:t>- </a:t>
            </a:r>
            <a:r>
              <a:rPr lang="en-US" altLang="zh-CN" sz="800" dirty="0" err="1"/>
              <a:t>Zoroastro</a:t>
            </a:r>
            <a:r>
              <a:rPr lang="en-US" altLang="zh-CN" sz="800" dirty="0"/>
              <a:t> </a:t>
            </a:r>
            <a:r>
              <a:rPr lang="zh-CN" altLang="en-US" sz="800" dirty="0"/>
              <a:t>建议 </a:t>
            </a:r>
            <a:r>
              <a:rPr lang="en-US" altLang="zh-CN" sz="800" dirty="0" err="1"/>
              <a:t>Medoro</a:t>
            </a:r>
            <a:r>
              <a:rPr lang="en-US" altLang="zh-CN" sz="800" dirty="0"/>
              <a:t> </a:t>
            </a:r>
            <a:r>
              <a:rPr lang="zh-CN" altLang="en-US" sz="800" dirty="0"/>
              <a:t>和 </a:t>
            </a:r>
            <a:r>
              <a:rPr lang="en-US" altLang="zh-CN" sz="800" dirty="0"/>
              <a:t>Angelica </a:t>
            </a:r>
            <a:r>
              <a:rPr lang="zh-CN" altLang="en-US" sz="800" dirty="0"/>
              <a:t>逃离奥兰多的愤怒，并承诺在他们的旅程中保护他们，建议他们应该始终以理性为指导（</a:t>
            </a:r>
            <a:r>
              <a:rPr lang="en-US" altLang="zh-CN" sz="800" dirty="0"/>
              <a:t>Aria : </a:t>
            </a:r>
            <a:r>
              <a:rPr lang="en-US" altLang="zh-CN" sz="800" dirty="0" err="1"/>
              <a:t>Tra</a:t>
            </a:r>
            <a:r>
              <a:rPr lang="en-US" altLang="zh-CN" sz="800" dirty="0"/>
              <a:t> </a:t>
            </a:r>
            <a:r>
              <a:rPr lang="en-US" altLang="zh-CN" sz="800" dirty="0" err="1"/>
              <a:t>caligini</a:t>
            </a:r>
            <a:r>
              <a:rPr lang="en-US" altLang="zh-CN" sz="800" dirty="0"/>
              <a:t> profonde ). Angelica </a:t>
            </a:r>
            <a:r>
              <a:rPr lang="zh-CN" altLang="en-US" sz="800" dirty="0"/>
              <a:t>和 </a:t>
            </a:r>
            <a:r>
              <a:rPr lang="en-US" altLang="zh-CN" sz="800" dirty="0" err="1"/>
              <a:t>Medoro</a:t>
            </a:r>
            <a:r>
              <a:rPr lang="en-US" altLang="zh-CN" sz="800" dirty="0"/>
              <a:t> </a:t>
            </a:r>
            <a:r>
              <a:rPr lang="zh-CN" altLang="en-US" sz="800" dirty="0"/>
              <a:t>因不得不离开他们相爱的树林而感到难过，</a:t>
            </a:r>
            <a:r>
              <a:rPr lang="en-US" altLang="zh-CN" sz="800" dirty="0" err="1"/>
              <a:t>Medoro</a:t>
            </a:r>
            <a:r>
              <a:rPr lang="en-US" altLang="zh-CN" sz="800" dirty="0"/>
              <a:t> </a:t>
            </a:r>
            <a:r>
              <a:rPr lang="zh-CN" altLang="en-US" sz="800" dirty="0"/>
              <a:t>将他们的名字刻在树上作为纪念（咏叹调：</a:t>
            </a:r>
            <a:r>
              <a:rPr lang="en-US" altLang="zh-CN" sz="800" dirty="0"/>
              <a:t>Verdi </a:t>
            </a:r>
            <a:r>
              <a:rPr lang="en-US" altLang="zh-CN" sz="800" dirty="0" err="1"/>
              <a:t>allori</a:t>
            </a:r>
            <a:r>
              <a:rPr lang="zh-CN" altLang="en-US" sz="800" dirty="0"/>
              <a:t>）。安吉丽卡感谢奥兰多曾经救过她一命，并为对他撒谎感到内疚，但她告诉自己，他会明白她对梅多罗的爱，因为他自己也爱上了她（咏叹调：</a:t>
            </a:r>
            <a:r>
              <a:rPr lang="en-US" altLang="zh-CN" sz="800" dirty="0"/>
              <a:t>Non </a:t>
            </a:r>
            <a:r>
              <a:rPr lang="en-US" altLang="zh-CN" sz="800" dirty="0" err="1"/>
              <a:t>potrà</a:t>
            </a:r>
            <a:r>
              <a:rPr lang="en-US" altLang="zh-CN" sz="800" dirty="0"/>
              <a:t> </a:t>
            </a:r>
            <a:r>
              <a:rPr lang="en-US" altLang="zh-CN" sz="800" dirty="0" err="1"/>
              <a:t>dirmi</a:t>
            </a:r>
            <a:r>
              <a:rPr lang="en-US" altLang="zh-CN" sz="800" dirty="0"/>
              <a:t> </a:t>
            </a:r>
            <a:r>
              <a:rPr lang="en-US" altLang="zh-CN" sz="800" dirty="0" err="1"/>
              <a:t>ingrata</a:t>
            </a:r>
            <a:r>
              <a:rPr lang="zh-CN" altLang="en-US" sz="800" dirty="0"/>
              <a:t>）。她悲伤地告别了她最初坠入爱河的美丽树林（咏叹调：绿色植物）。</a:t>
            </a:r>
          </a:p>
        </p:txBody>
      </p:sp>
      <p:sp>
        <p:nvSpPr>
          <p:cNvPr id="4" name="Textfeld 3">
            <a:extLst>
              <a:ext uri="{FF2B5EF4-FFF2-40B4-BE49-F238E27FC236}">
                <a16:creationId xmlns:a16="http://schemas.microsoft.com/office/drawing/2014/main" id="{6B3F9FFE-871B-4225-3CCE-E887148A5FF5}"/>
              </a:ext>
            </a:extLst>
          </p:cNvPr>
          <p:cNvSpPr txBox="1"/>
          <p:nvPr/>
        </p:nvSpPr>
        <p:spPr>
          <a:xfrm>
            <a:off x="4539343" y="78058"/>
            <a:ext cx="4343400" cy="3416320"/>
          </a:xfrm>
          <a:prstGeom prst="rect">
            <a:avLst/>
          </a:prstGeom>
          <a:noFill/>
        </p:spPr>
        <p:txBody>
          <a:bodyPr wrap="square">
            <a:spAutoFit/>
          </a:bodyPr>
          <a:lstStyle/>
          <a:p>
            <a:r>
              <a:rPr lang="zh-CN" altLang="en-US" sz="800" dirty="0"/>
              <a:t>奥兰多冲进并试图谋杀安吉丽卡，安吉丽卡要求梅多罗救她，但没有成功。</a:t>
            </a:r>
            <a:r>
              <a:rPr lang="en-US" altLang="zh-CN" sz="800" dirty="0" err="1"/>
              <a:t>Zoroastro</a:t>
            </a:r>
            <a:r>
              <a:rPr lang="en-US" altLang="zh-CN" sz="800" dirty="0"/>
              <a:t> </a:t>
            </a:r>
            <a:r>
              <a:rPr lang="zh-CN" altLang="en-US" sz="800" dirty="0"/>
              <a:t>召唤出一些灵魂，将 </a:t>
            </a:r>
            <a:r>
              <a:rPr lang="en-US" altLang="zh-CN" sz="800" dirty="0"/>
              <a:t>Angelica </a:t>
            </a:r>
            <a:r>
              <a:rPr lang="zh-CN" altLang="en-US" sz="800" dirty="0"/>
              <a:t>带走。奥兰多开始失去理智：他想象自己已经死了，看到自己进入了冥府。他在冥界女王 </a:t>
            </a:r>
            <a:r>
              <a:rPr lang="en-US" altLang="zh-CN" sz="800" dirty="0"/>
              <a:t>Proserpina </a:t>
            </a:r>
            <a:r>
              <a:rPr lang="zh-CN" altLang="en-US" sz="800" dirty="0"/>
              <a:t>的怀抱中体验到他仇恨的对手的幻觉，但随后注意到 </a:t>
            </a:r>
            <a:r>
              <a:rPr lang="en-US" altLang="zh-CN" sz="800" dirty="0"/>
              <a:t>Proserpina </a:t>
            </a:r>
            <a:r>
              <a:rPr lang="zh-CN" altLang="en-US" sz="800" dirty="0"/>
              <a:t>在哭泣并为她感到怜悯。（伴奏：啊！ </a:t>
            </a:r>
            <a:r>
              <a:rPr lang="en-US" altLang="zh-CN" sz="800" dirty="0" err="1"/>
              <a:t>Stigie</a:t>
            </a:r>
            <a:r>
              <a:rPr lang="en-US" altLang="zh-CN" sz="800" dirty="0"/>
              <a:t> </a:t>
            </a:r>
            <a:r>
              <a:rPr lang="en-US" altLang="zh-CN" sz="800" dirty="0" err="1"/>
              <a:t>larve</a:t>
            </a:r>
            <a:r>
              <a:rPr lang="zh-CN" altLang="en-US" sz="800" dirty="0"/>
              <a:t>）。奥兰多再次被激怒，冲进山洞，但山洞裂开，露出坐在飞行战车中的琐罗亚斯德罗。他把奥兰多放进去，然后把他带走了。</a:t>
            </a:r>
            <a:endParaRPr lang="en-US" altLang="zh-CN" sz="800" dirty="0"/>
          </a:p>
          <a:p>
            <a:endParaRPr lang="en-US" sz="800" dirty="0"/>
          </a:p>
          <a:p>
            <a:r>
              <a:rPr lang="zh-CN" altLang="en-US" sz="800" dirty="0"/>
              <a:t>第三幕</a:t>
            </a:r>
            <a:endParaRPr lang="en-US" altLang="zh-CN" sz="800" dirty="0"/>
          </a:p>
          <a:p>
            <a:r>
              <a:rPr lang="zh-CN" altLang="en-US" sz="800" dirty="0"/>
              <a:t>在一片棕榈树丛中，梅多罗在混乱中与安吉莉卡失散，再次回到多琳达的小屋避难。他告诉她如果可以的话他会爱她，但他的心不是他可以给予的（咏叹调：</a:t>
            </a:r>
            <a:r>
              <a:rPr lang="en-US" altLang="zh-CN" sz="800" dirty="0" err="1"/>
              <a:t>Vorrei</a:t>
            </a:r>
            <a:r>
              <a:rPr lang="en-US" altLang="zh-CN" sz="800" dirty="0"/>
              <a:t> </a:t>
            </a:r>
            <a:r>
              <a:rPr lang="en-US" altLang="zh-CN" sz="800" dirty="0" err="1"/>
              <a:t>poterti</a:t>
            </a:r>
            <a:r>
              <a:rPr lang="en-US" altLang="zh-CN" sz="800" dirty="0"/>
              <a:t> </a:t>
            </a:r>
            <a:r>
              <a:rPr lang="en-US" altLang="zh-CN" sz="800" dirty="0" err="1"/>
              <a:t>amar</a:t>
            </a:r>
            <a:r>
              <a:rPr lang="zh-CN" altLang="en-US" sz="800" dirty="0"/>
              <a:t>）。</a:t>
            </a:r>
            <a:r>
              <a:rPr lang="en-US" altLang="zh-CN" sz="800" dirty="0"/>
              <a:t>Dorinda </a:t>
            </a:r>
            <a:r>
              <a:rPr lang="zh-CN" altLang="en-US" sz="800" dirty="0"/>
              <a:t>评论由爱引起的激情旋风（咏叹调：</a:t>
            </a:r>
            <a:r>
              <a:rPr lang="en-US" altLang="zh-CN" sz="800" dirty="0"/>
              <a:t>Amore è qual </a:t>
            </a:r>
            <a:r>
              <a:rPr lang="en-US" altLang="zh-CN" sz="800" dirty="0" err="1"/>
              <a:t>vento</a:t>
            </a:r>
            <a:r>
              <a:rPr lang="zh-CN" altLang="en-US" sz="800" dirty="0"/>
              <a:t>）。奥兰多出现并称呼多琳达为维纳斯，向她表达了他的爱意。多琳达可以看出奥兰多仍然精神错乱，当他把她和他以前战斗过的男性敌人混为一谈时，这一点就更加明显了。</a:t>
            </a:r>
          </a:p>
          <a:p>
            <a:endParaRPr lang="zh-CN" altLang="en-US" sz="800" dirty="0"/>
          </a:p>
          <a:p>
            <a:r>
              <a:rPr lang="en-US" altLang="zh-CN" sz="800" dirty="0" err="1"/>
              <a:t>Zoroastro</a:t>
            </a:r>
            <a:r>
              <a:rPr lang="en-US" altLang="zh-CN" sz="800" dirty="0"/>
              <a:t> </a:t>
            </a:r>
            <a:r>
              <a:rPr lang="zh-CN" altLang="en-US" sz="800" dirty="0"/>
              <a:t>出现并命令他的侍从灵魂将树林变成一个黑暗的洞穴，他将在那里试图让奥兰多恢复理智。他知道暴风雨最终会退去，平静会回来（咏叹调：</a:t>
            </a:r>
            <a:r>
              <a:rPr lang="en-US" altLang="zh-CN" sz="800" dirty="0"/>
              <a:t>Sorge </a:t>
            </a:r>
            <a:r>
              <a:rPr lang="en-US" altLang="zh-CN" sz="800" dirty="0" err="1"/>
              <a:t>infausta</a:t>
            </a:r>
            <a:r>
              <a:rPr lang="en-US" altLang="zh-CN" sz="800" dirty="0"/>
              <a:t> </a:t>
            </a:r>
            <a:r>
              <a:rPr lang="en-US" altLang="zh-CN" sz="800" dirty="0" err="1"/>
              <a:t>una</a:t>
            </a:r>
            <a:r>
              <a:rPr lang="en-US" altLang="zh-CN" sz="800" dirty="0"/>
              <a:t> </a:t>
            </a:r>
            <a:r>
              <a:rPr lang="en-US" altLang="zh-CN" sz="800" dirty="0" err="1"/>
              <a:t>procella</a:t>
            </a:r>
            <a:r>
              <a:rPr lang="zh-CN" altLang="en-US" sz="800" dirty="0"/>
              <a:t>）。</a:t>
            </a:r>
          </a:p>
          <a:p>
            <a:endParaRPr lang="zh-CN" altLang="en-US" sz="800" dirty="0"/>
          </a:p>
          <a:p>
            <a:r>
              <a:rPr lang="zh-CN" altLang="en-US" sz="800" dirty="0"/>
              <a:t>安吉丽卡发现多琳达在哭泣，她解释说奥兰多发疯了，把她的小屋烧成了平地，梅多罗也因此丧生。安吉丽卡悲痛欲绝，当奥兰多出现时，她求他也杀了她（二重奏：</a:t>
            </a:r>
            <a:r>
              <a:rPr lang="en-US" altLang="zh-CN" sz="800" dirty="0" err="1"/>
              <a:t>Finché</a:t>
            </a:r>
            <a:r>
              <a:rPr lang="en-US" altLang="zh-CN" sz="800" dirty="0"/>
              <a:t> </a:t>
            </a:r>
            <a:r>
              <a:rPr lang="en-US" altLang="zh-CN" sz="800" dirty="0" err="1"/>
              <a:t>prendi</a:t>
            </a:r>
            <a:r>
              <a:rPr lang="en-US" altLang="zh-CN" sz="800" dirty="0"/>
              <a:t> </a:t>
            </a:r>
            <a:r>
              <a:rPr lang="en-US" altLang="zh-CN" sz="800" dirty="0" err="1"/>
              <a:t>ancora</a:t>
            </a:r>
            <a:r>
              <a:rPr lang="en-US" altLang="zh-CN" sz="800" dirty="0"/>
              <a:t> il </a:t>
            </a:r>
            <a:r>
              <a:rPr lang="en-US" altLang="zh-CN" sz="800" dirty="0" err="1"/>
              <a:t>sangue</a:t>
            </a:r>
            <a:r>
              <a:rPr lang="zh-CN" altLang="en-US" sz="800" dirty="0"/>
              <a:t>）。</a:t>
            </a:r>
          </a:p>
          <a:p>
            <a:endParaRPr lang="zh-CN" altLang="en-US" sz="800" dirty="0"/>
          </a:p>
          <a:p>
            <a:r>
              <a:rPr lang="zh-CN" altLang="en-US" sz="800" dirty="0"/>
              <a:t>奥兰多将安吉丽卡扔进了山洞，他以为自己已经摆脱了世界上所有的怪物，于是躺下休息。</a:t>
            </a:r>
            <a:r>
              <a:rPr lang="en-US" altLang="zh-CN" sz="800" dirty="0" err="1"/>
              <a:t>Zoroastro</a:t>
            </a:r>
            <a:r>
              <a:rPr lang="en-US" altLang="zh-CN" sz="800" dirty="0"/>
              <a:t> </a:t>
            </a:r>
            <a:r>
              <a:rPr lang="zh-CN" altLang="en-US" sz="800" dirty="0"/>
              <a:t>宣布治愈奥兰多心灵的时候到了；一只神奇的鸟带着一个金色的小药瓶降临，巫师把里面的东西洒在奥兰多熟睡的脸上。当奥兰多开始感受到魔药的效果时，他唱起了咏叹调</a:t>
            </a:r>
            <a:r>
              <a:rPr lang="en-US" altLang="zh-CN" sz="800" dirty="0"/>
              <a:t>Gia </a:t>
            </a:r>
            <a:r>
              <a:rPr lang="en-US" altLang="zh-CN" sz="800" dirty="0" err="1"/>
              <a:t>l'ebro</a:t>
            </a:r>
            <a:r>
              <a:rPr lang="en-US" altLang="zh-CN" sz="800" dirty="0"/>
              <a:t> </a:t>
            </a:r>
            <a:r>
              <a:rPr lang="en-US" altLang="zh-CN" sz="800" dirty="0" err="1"/>
              <a:t>mia</a:t>
            </a:r>
            <a:r>
              <a:rPr lang="en-US" altLang="zh-CN" sz="800" dirty="0"/>
              <a:t> </a:t>
            </a:r>
            <a:r>
              <a:rPr lang="en-US" altLang="zh-CN" sz="800" dirty="0" err="1"/>
              <a:t>ciglio</a:t>
            </a:r>
            <a:r>
              <a:rPr lang="zh-CN" altLang="en-US" sz="800" dirty="0"/>
              <a:t>。奥兰多醒来，恢复了理智，但得知他杀死了梅多罗和安吉丽卡，并为自己求死而感到震惊。然而索罗阿斯图罗救了安吉丽卡和梅多罗；奥兰多见到他们欣喜若狂，祝他们生活幸福。</a:t>
            </a:r>
            <a:r>
              <a:rPr lang="en-US" altLang="zh-CN" sz="800" dirty="0"/>
              <a:t>Dorinda </a:t>
            </a:r>
            <a:r>
              <a:rPr lang="zh-CN" altLang="en-US" sz="800" dirty="0"/>
              <a:t>会忘记她的悲伤，并邀请大家到她的小屋庆祝（合唱：</a:t>
            </a:r>
            <a:r>
              <a:rPr lang="en-US" altLang="zh-CN" sz="800" dirty="0"/>
              <a:t>Con un </a:t>
            </a:r>
            <a:r>
              <a:rPr lang="en-US" altLang="zh-CN" sz="800" dirty="0" err="1"/>
              <a:t>diverso</a:t>
            </a:r>
            <a:r>
              <a:rPr lang="en-US" altLang="zh-CN" sz="800" dirty="0"/>
              <a:t> ardor, </a:t>
            </a:r>
            <a:r>
              <a:rPr lang="en-US" altLang="zh-CN" sz="800" dirty="0" err="1"/>
              <a:t>gia</a:t>
            </a:r>
            <a:r>
              <a:rPr lang="en-US" altLang="zh-CN" sz="800" dirty="0"/>
              <a:t> </a:t>
            </a:r>
            <a:r>
              <a:rPr lang="en-US" altLang="zh-CN" sz="800" dirty="0" err="1"/>
              <a:t>che</a:t>
            </a:r>
            <a:r>
              <a:rPr lang="en-US" altLang="zh-CN" sz="800" dirty="0"/>
              <a:t> </a:t>
            </a:r>
            <a:r>
              <a:rPr lang="en-US" altLang="zh-CN" sz="800" dirty="0" err="1"/>
              <a:t>ciascun</a:t>
            </a:r>
            <a:r>
              <a:rPr lang="en-US" altLang="zh-CN" sz="800" dirty="0"/>
              <a:t> e </a:t>
            </a:r>
            <a:r>
              <a:rPr lang="en-US" altLang="zh-CN" sz="800" dirty="0" err="1"/>
              <a:t>pago</a:t>
            </a:r>
            <a:r>
              <a:rPr lang="zh-CN" altLang="en-US" sz="800" dirty="0"/>
              <a:t>）</a:t>
            </a:r>
            <a:endParaRPr lang="en-US" sz="800" dirty="0"/>
          </a:p>
        </p:txBody>
      </p:sp>
    </p:spTree>
    <p:extLst>
      <p:ext uri="{BB962C8B-B14F-4D97-AF65-F5344CB8AC3E}">
        <p14:creationId xmlns:p14="http://schemas.microsoft.com/office/powerpoint/2010/main" val="1507880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Grafik 9" descr="Ein Bild, das Person enthält.&#10;&#10;Automatisch generierte Beschreibung">
            <a:extLst>
              <a:ext uri="{FF2B5EF4-FFF2-40B4-BE49-F238E27FC236}">
                <a16:creationId xmlns:a16="http://schemas.microsoft.com/office/drawing/2014/main" id="{6FAD339A-D76E-DBDF-94A1-5B60AAAD8F6A}"/>
              </a:ext>
            </a:extLst>
          </p:cNvPr>
          <p:cNvPicPr>
            <a:picLocks noChangeAspect="1"/>
          </p:cNvPicPr>
          <p:nvPr/>
        </p:nvPicPr>
        <p:blipFill rotWithShape="1">
          <a:blip r:embed="rId2">
            <a:extLst>
              <a:ext uri="{28A0092B-C50C-407E-A947-70E740481C1C}">
                <a14:useLocalDpi xmlns:a14="http://schemas.microsoft.com/office/drawing/2010/main" val="0"/>
              </a:ext>
            </a:extLst>
          </a:blip>
          <a:srcRect l="20175" r="9688" b="-2"/>
          <a:stretch/>
        </p:blipFill>
        <p:spPr>
          <a:xfrm>
            <a:off x="5018351" y="10"/>
            <a:ext cx="4887649" cy="3920034"/>
          </a:xfrm>
          <a:custGeom>
            <a:avLst/>
            <a:gdLst/>
            <a:ahLst/>
            <a:cxnLst/>
            <a:rect l="l" t="t" r="r" b="b"/>
            <a:pathLst>
              <a:path w="6015567" h="3920044">
                <a:moveTo>
                  <a:pt x="0" y="0"/>
                </a:moveTo>
                <a:lnTo>
                  <a:pt x="6015567" y="0"/>
                </a:lnTo>
                <a:lnTo>
                  <a:pt x="6015567" y="3920044"/>
                </a:lnTo>
                <a:lnTo>
                  <a:pt x="2469659" y="3920044"/>
                </a:lnTo>
                <a:lnTo>
                  <a:pt x="2469659" y="3103224"/>
                </a:lnTo>
                <a:lnTo>
                  <a:pt x="0" y="3103224"/>
                </a:lnTo>
                <a:close/>
              </a:path>
            </a:pathLst>
          </a:custGeom>
        </p:spPr>
      </p:pic>
      <p:pic>
        <p:nvPicPr>
          <p:cNvPr id="8" name="Grafik 7">
            <a:extLst>
              <a:ext uri="{FF2B5EF4-FFF2-40B4-BE49-F238E27FC236}">
                <a16:creationId xmlns:a16="http://schemas.microsoft.com/office/drawing/2014/main" id="{FBDC7739-3239-A44A-2D7B-4BEAFB4F8C65}"/>
              </a:ext>
            </a:extLst>
          </p:cNvPr>
          <p:cNvPicPr>
            <a:picLocks noChangeAspect="1"/>
          </p:cNvPicPr>
          <p:nvPr/>
        </p:nvPicPr>
        <p:blipFill rotWithShape="1">
          <a:blip r:embed="rId3">
            <a:extLst>
              <a:ext uri="{28A0092B-C50C-407E-A947-70E740481C1C}">
                <a14:useLocalDpi xmlns:a14="http://schemas.microsoft.com/office/drawing/2010/main" val="0"/>
              </a:ext>
            </a:extLst>
          </a:blip>
          <a:srcRect l="42048" r="-2" b="-2"/>
          <a:stretch/>
        </p:blipFill>
        <p:spPr>
          <a:xfrm>
            <a:off x="20" y="4069976"/>
            <a:ext cx="2872436" cy="2788023"/>
          </a:xfrm>
          <a:prstGeom prst="rect">
            <a:avLst/>
          </a:prstGeom>
        </p:spPr>
      </p:pic>
      <p:pic>
        <p:nvPicPr>
          <p:cNvPr id="6" name="Grafik 5" descr="Ein Bild, das Text, Sport, männlich enthält.&#10;&#10;Automatisch generierte Beschreibung">
            <a:extLst>
              <a:ext uri="{FF2B5EF4-FFF2-40B4-BE49-F238E27FC236}">
                <a16:creationId xmlns:a16="http://schemas.microsoft.com/office/drawing/2014/main" id="{32D565F0-4B12-5DC1-EF99-81EA3E151D3C}"/>
              </a:ext>
            </a:extLst>
          </p:cNvPr>
          <p:cNvPicPr>
            <a:picLocks noChangeAspect="1"/>
          </p:cNvPicPr>
          <p:nvPr/>
        </p:nvPicPr>
        <p:blipFill rotWithShape="1">
          <a:blip r:embed="rId4">
            <a:extLst>
              <a:ext uri="{28A0092B-C50C-407E-A947-70E740481C1C}">
                <a14:useLocalDpi xmlns:a14="http://schemas.microsoft.com/office/drawing/2010/main" val="0"/>
              </a:ext>
            </a:extLst>
          </a:blip>
          <a:srcRect l="25108" r="14108" b="2"/>
          <a:stretch/>
        </p:blipFill>
        <p:spPr>
          <a:xfrm>
            <a:off x="3003161" y="3257176"/>
            <a:ext cx="3891138" cy="3600824"/>
          </a:xfrm>
          <a:prstGeom prst="rect">
            <a:avLst/>
          </a:prstGeom>
        </p:spPr>
      </p:pic>
      <p:pic>
        <p:nvPicPr>
          <p:cNvPr id="4" name="Grafik 3" descr="Ein Bild, das Person enthält.&#10;&#10;Automatisch generierte Beschreibung">
            <a:extLst>
              <a:ext uri="{FF2B5EF4-FFF2-40B4-BE49-F238E27FC236}">
                <a16:creationId xmlns:a16="http://schemas.microsoft.com/office/drawing/2014/main" id="{E0A7192D-08F7-1033-7CF8-4F043D26CA35}"/>
              </a:ext>
            </a:extLst>
          </p:cNvPr>
          <p:cNvPicPr>
            <a:picLocks noChangeAspect="1"/>
          </p:cNvPicPr>
          <p:nvPr/>
        </p:nvPicPr>
        <p:blipFill rotWithShape="1">
          <a:blip r:embed="rId5">
            <a:extLst>
              <a:ext uri="{28A0092B-C50C-407E-A947-70E740481C1C}">
                <a14:useLocalDpi xmlns:a14="http://schemas.microsoft.com/office/drawing/2010/main" val="0"/>
              </a:ext>
            </a:extLst>
          </a:blip>
          <a:srcRect l="24155" r="5709" b="-2"/>
          <a:stretch/>
        </p:blipFill>
        <p:spPr>
          <a:xfrm>
            <a:off x="20" y="10"/>
            <a:ext cx="4887629" cy="3920034"/>
          </a:xfrm>
          <a:custGeom>
            <a:avLst/>
            <a:gdLst/>
            <a:ahLst/>
            <a:cxnLst/>
            <a:rect l="l" t="t" r="r" b="b"/>
            <a:pathLst>
              <a:path w="6015567" h="3920044">
                <a:moveTo>
                  <a:pt x="0" y="0"/>
                </a:moveTo>
                <a:lnTo>
                  <a:pt x="6015567" y="0"/>
                </a:lnTo>
                <a:lnTo>
                  <a:pt x="6015567" y="3103224"/>
                </a:lnTo>
                <a:lnTo>
                  <a:pt x="3545908" y="3103224"/>
                </a:lnTo>
                <a:lnTo>
                  <a:pt x="3545908" y="3920044"/>
                </a:lnTo>
                <a:lnTo>
                  <a:pt x="0" y="3920044"/>
                </a:lnTo>
                <a:close/>
              </a:path>
            </a:pathLst>
          </a:custGeom>
        </p:spPr>
      </p:pic>
      <p:pic>
        <p:nvPicPr>
          <p:cNvPr id="12" name="Grafik 11">
            <a:extLst>
              <a:ext uri="{FF2B5EF4-FFF2-40B4-BE49-F238E27FC236}">
                <a16:creationId xmlns:a16="http://schemas.microsoft.com/office/drawing/2014/main" id="{9712FAB2-8A51-F29F-C3E1-000678CCE091}"/>
              </a:ext>
            </a:extLst>
          </p:cNvPr>
          <p:cNvPicPr>
            <a:picLocks noChangeAspect="1"/>
          </p:cNvPicPr>
          <p:nvPr/>
        </p:nvPicPr>
        <p:blipFill rotWithShape="1">
          <a:blip r:embed="rId6">
            <a:extLst>
              <a:ext uri="{28A0092B-C50C-407E-A947-70E740481C1C}">
                <a14:useLocalDpi xmlns:a14="http://schemas.microsoft.com/office/drawing/2010/main" val="0"/>
              </a:ext>
            </a:extLst>
          </a:blip>
          <a:srcRect l="24410" r="17464" b="-2"/>
          <a:stretch/>
        </p:blipFill>
        <p:spPr>
          <a:xfrm>
            <a:off x="7025005" y="4069976"/>
            <a:ext cx="2880995" cy="2788024"/>
          </a:xfrm>
          <a:prstGeom prst="rect">
            <a:avLst/>
          </a:prstGeom>
        </p:spPr>
      </p:pic>
    </p:spTree>
    <p:extLst>
      <p:ext uri="{BB962C8B-B14F-4D97-AF65-F5344CB8AC3E}">
        <p14:creationId xmlns:p14="http://schemas.microsoft.com/office/powerpoint/2010/main" val="232848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fik 8" descr="Ein Bild, das Person, Bekleidung enthält.&#10;&#10;Automatisch generierte Beschreibung">
            <a:extLst>
              <a:ext uri="{FF2B5EF4-FFF2-40B4-BE49-F238E27FC236}">
                <a16:creationId xmlns:a16="http://schemas.microsoft.com/office/drawing/2014/main" id="{6308ACA4-1340-CAEF-C1E4-507CF3B29AF4}"/>
              </a:ext>
            </a:extLst>
          </p:cNvPr>
          <p:cNvPicPr>
            <a:picLocks noChangeAspect="1"/>
          </p:cNvPicPr>
          <p:nvPr/>
        </p:nvPicPr>
        <p:blipFill rotWithShape="1">
          <a:blip r:embed="rId2">
            <a:extLst>
              <a:ext uri="{28A0092B-C50C-407E-A947-70E740481C1C}">
                <a14:useLocalDpi xmlns:a14="http://schemas.microsoft.com/office/drawing/2010/main" val="0"/>
              </a:ext>
            </a:extLst>
          </a:blip>
          <a:srcRect t="9957" r="-2" b="-2"/>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5" name="Grafik 4">
            <a:extLst>
              <a:ext uri="{FF2B5EF4-FFF2-40B4-BE49-F238E27FC236}">
                <a16:creationId xmlns:a16="http://schemas.microsoft.com/office/drawing/2014/main" id="{FE177259-5544-8CB8-F492-0793CE116251}"/>
              </a:ext>
            </a:extLst>
          </p:cNvPr>
          <p:cNvPicPr>
            <a:picLocks noChangeAspect="1"/>
          </p:cNvPicPr>
          <p:nvPr/>
        </p:nvPicPr>
        <p:blipFill rotWithShape="1">
          <a:blip r:embed="rId3">
            <a:extLst>
              <a:ext uri="{28A0092B-C50C-407E-A947-70E740481C1C}">
                <a14:useLocalDpi xmlns:a14="http://schemas.microsoft.com/office/drawing/2010/main" val="0"/>
              </a:ext>
            </a:extLst>
          </a:blip>
          <a:srcRect t="43886" r="-2" b="9386"/>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3" name="Grafik 2" descr="Ein Bild, das Monitor, Bildschirm, Anzeige, flach enthält.&#10;&#10;Automatisch generierte Beschreibung">
            <a:extLst>
              <a:ext uri="{FF2B5EF4-FFF2-40B4-BE49-F238E27FC236}">
                <a16:creationId xmlns:a16="http://schemas.microsoft.com/office/drawing/2014/main" id="{EA0BFEF7-23BA-02C7-3B84-8B503B87F269}"/>
              </a:ext>
            </a:extLst>
          </p:cNvPr>
          <p:cNvPicPr>
            <a:picLocks noChangeAspect="1"/>
          </p:cNvPicPr>
          <p:nvPr/>
        </p:nvPicPr>
        <p:blipFill rotWithShape="1">
          <a:blip r:embed="rId4">
            <a:extLst>
              <a:ext uri="{28A0092B-C50C-407E-A947-70E740481C1C}">
                <a14:useLocalDpi xmlns:a14="http://schemas.microsoft.com/office/drawing/2010/main" val="0"/>
              </a:ext>
            </a:extLst>
          </a:blip>
          <a:srcRect t="18868" r="-2" b="-2"/>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7" name="Grafik 6" descr="Ein Bild, das Wand, drinnen, Person, sitzend enthält.&#10;&#10;Automatisch generierte Beschreibung">
            <a:extLst>
              <a:ext uri="{FF2B5EF4-FFF2-40B4-BE49-F238E27FC236}">
                <a16:creationId xmlns:a16="http://schemas.microsoft.com/office/drawing/2014/main" id="{AAD31999-B555-0BA4-3643-F8FA2E328ED1}"/>
              </a:ext>
            </a:extLst>
          </p:cNvPr>
          <p:cNvPicPr>
            <a:picLocks noChangeAspect="1"/>
          </p:cNvPicPr>
          <p:nvPr/>
        </p:nvPicPr>
        <p:blipFill rotWithShape="1">
          <a:blip r:embed="rId5">
            <a:extLst>
              <a:ext uri="{28A0092B-C50C-407E-A947-70E740481C1C}">
                <a14:useLocalDpi xmlns:a14="http://schemas.microsoft.com/office/drawing/2010/main" val="0"/>
              </a:ext>
            </a:extLst>
          </a:blip>
          <a:srcRect l="11291" r="13059" b="-3"/>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178727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7021586" cy="2016099"/>
          </a:xfrm>
          <a:prstGeom prst="rect">
            <a:avLst/>
          </a:prstGeom>
        </p:spPr>
      </p:pic>
      <p:pic>
        <p:nvPicPr>
          <p:cNvPr id="4" name="Grafik 3">
            <a:extLst>
              <a:ext uri="{FF2B5EF4-FFF2-40B4-BE49-F238E27FC236}">
                <a16:creationId xmlns:a16="http://schemas.microsoft.com/office/drawing/2014/main" id="{D4F340EA-06E9-D570-0199-7895C7B87032}"/>
              </a:ext>
            </a:extLst>
          </p:cNvPr>
          <p:cNvPicPr>
            <a:picLocks noChangeAspect="1"/>
          </p:cNvPicPr>
          <p:nvPr/>
        </p:nvPicPr>
        <p:blipFill>
          <a:blip r:embed="rId3"/>
          <a:stretch>
            <a:fillRect/>
          </a:stretch>
        </p:blipFill>
        <p:spPr>
          <a:xfrm>
            <a:off x="584642" y="2308492"/>
            <a:ext cx="2443052" cy="1741874"/>
          </a:xfrm>
          <a:prstGeom prst="rect">
            <a:avLst/>
          </a:prstGeom>
        </p:spPr>
      </p:pic>
      <p:pic>
        <p:nvPicPr>
          <p:cNvPr id="7" name="Grafik 6">
            <a:extLst>
              <a:ext uri="{FF2B5EF4-FFF2-40B4-BE49-F238E27FC236}">
                <a16:creationId xmlns:a16="http://schemas.microsoft.com/office/drawing/2014/main" id="{8AC0BA6C-1E78-483B-9923-E6FF3F980E70}"/>
              </a:ext>
            </a:extLst>
          </p:cNvPr>
          <p:cNvPicPr>
            <a:picLocks noChangeAspect="1"/>
          </p:cNvPicPr>
          <p:nvPr/>
        </p:nvPicPr>
        <p:blipFill>
          <a:blip r:embed="rId4"/>
          <a:stretch>
            <a:fillRect/>
          </a:stretch>
        </p:blipFill>
        <p:spPr>
          <a:xfrm>
            <a:off x="7372466" y="223520"/>
            <a:ext cx="2405910" cy="6634480"/>
          </a:xfrm>
          <a:prstGeom prst="rect">
            <a:avLst/>
          </a:prstGeom>
        </p:spPr>
      </p:pic>
      <p:pic>
        <p:nvPicPr>
          <p:cNvPr id="10" name="Grafik 9" descr="Ein Bild, das drinnen enthält.&#10;&#10;Automatisch generierte Beschreibung">
            <a:extLst>
              <a:ext uri="{FF2B5EF4-FFF2-40B4-BE49-F238E27FC236}">
                <a16:creationId xmlns:a16="http://schemas.microsoft.com/office/drawing/2014/main" id="{55DEA92C-8F96-22CF-C778-D34E8B6B02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4938" y="2308492"/>
            <a:ext cx="2926080" cy="4399878"/>
          </a:xfrm>
          <a:prstGeom prst="rect">
            <a:avLst/>
          </a:prstGeom>
        </p:spPr>
      </p:pic>
    </p:spTree>
    <p:extLst>
      <p:ext uri="{BB962C8B-B14F-4D97-AF65-F5344CB8AC3E}">
        <p14:creationId xmlns:p14="http://schemas.microsoft.com/office/powerpoint/2010/main" val="1355681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2E75E8B4-A933-8170-E82C-5196785B4497}"/>
              </a:ext>
            </a:extLst>
          </p:cNvPr>
          <p:cNvSpPr txBox="1"/>
          <p:nvPr/>
        </p:nvSpPr>
        <p:spPr>
          <a:xfrm>
            <a:off x="146956" y="223841"/>
            <a:ext cx="2988129" cy="6355586"/>
          </a:xfrm>
          <a:prstGeom prst="rect">
            <a:avLst/>
          </a:prstGeom>
          <a:noFill/>
        </p:spPr>
        <p:txBody>
          <a:bodyPr wrap="square">
            <a:spAutoFit/>
          </a:bodyPr>
          <a:lstStyle/>
          <a:p>
            <a:r>
              <a:rPr lang="en-US" sz="1100" b="1" i="0" dirty="0">
                <a:solidFill>
                  <a:srgbClr val="202122"/>
                </a:solidFill>
                <a:effectLst/>
                <a:latin typeface="Arial" panose="020B0604020202020204" pitchFamily="34" charset="0"/>
              </a:rPr>
              <a:t>Der </a:t>
            </a:r>
            <a:r>
              <a:rPr lang="en-US" sz="1100" b="1" i="0" dirty="0" err="1">
                <a:solidFill>
                  <a:srgbClr val="202122"/>
                </a:solidFill>
                <a:effectLst/>
                <a:latin typeface="Arial" panose="020B0604020202020204" pitchFamily="34" charset="0"/>
              </a:rPr>
              <a:t>ferne</a:t>
            </a:r>
            <a:r>
              <a:rPr lang="en-US" sz="1100" b="1" i="0" dirty="0">
                <a:solidFill>
                  <a:srgbClr val="202122"/>
                </a:solidFill>
                <a:effectLst/>
                <a:latin typeface="Arial" panose="020B0604020202020204" pitchFamily="34" charset="0"/>
              </a:rPr>
              <a:t> </a:t>
            </a:r>
            <a:r>
              <a:rPr lang="en-US" sz="1100" b="1" i="0" dirty="0" err="1">
                <a:solidFill>
                  <a:srgbClr val="202122"/>
                </a:solidFill>
                <a:effectLst/>
                <a:latin typeface="Arial" panose="020B0604020202020204" pitchFamily="34" charset="0"/>
              </a:rPr>
              <a:t>Klang</a:t>
            </a:r>
            <a:r>
              <a:rPr lang="zh-CN" altLang="en-US" sz="1100" b="0" i="0" dirty="0">
                <a:solidFill>
                  <a:srgbClr val="202122"/>
                </a:solidFill>
                <a:effectLst/>
                <a:latin typeface="Arial" panose="020B0604020202020204" pitchFamily="34" charset="0"/>
              </a:rPr>
              <a:t>是</a:t>
            </a:r>
            <a:r>
              <a:rPr lang="en-US" sz="1100" b="0" i="0" u="none" strike="noStrike" dirty="0">
                <a:solidFill>
                  <a:srgbClr val="0645AD"/>
                </a:solidFill>
                <a:effectLst/>
                <a:latin typeface="Arial" panose="020B0604020202020204" pitchFamily="34" charset="0"/>
                <a:hlinkClick r:id="rId2" tooltip="Franz Schreker"/>
              </a:rPr>
              <a:t>Franz </a:t>
            </a:r>
            <a:r>
              <a:rPr lang="en-US" sz="1100" b="0" i="0" u="none" strike="noStrike" dirty="0" err="1">
                <a:solidFill>
                  <a:srgbClr val="0645AD"/>
                </a:solidFill>
                <a:effectLst/>
                <a:latin typeface="Arial" panose="020B0604020202020204" pitchFamily="34" charset="0"/>
                <a:hlinkClick r:id="rId2" tooltip="Franz Schreker"/>
              </a:rPr>
              <a:t>Schreker</a:t>
            </a:r>
            <a:r>
              <a:rPr lang="zh-CN" altLang="en-US" sz="1100" b="0" i="0" dirty="0">
                <a:solidFill>
                  <a:srgbClr val="202122"/>
                </a:solidFill>
                <a:effectLst/>
                <a:latin typeface="Arial" panose="020B0604020202020204" pitchFamily="34" charset="0"/>
              </a:rPr>
              <a:t>创作的三幕</a:t>
            </a:r>
            <a:r>
              <a:rPr lang="zh-CN" altLang="en-US" sz="1100" b="0" i="0" u="none" strike="noStrike" dirty="0">
                <a:solidFill>
                  <a:srgbClr val="0645AD"/>
                </a:solidFill>
                <a:effectLst/>
                <a:latin typeface="Arial" panose="020B0604020202020204" pitchFamily="34" charset="0"/>
                <a:hlinkClick r:id="rId3" tooltip="歌剧"/>
              </a:rPr>
              <a:t>歌剧</a:t>
            </a:r>
            <a:r>
              <a:rPr lang="zh-CN" altLang="en-US" sz="1100" b="0" i="0" dirty="0">
                <a:solidFill>
                  <a:srgbClr val="202122"/>
                </a:solidFill>
                <a:effectLst/>
                <a:latin typeface="Arial" panose="020B0604020202020204" pitchFamily="34" charset="0"/>
              </a:rPr>
              <a:t>。首演于</a:t>
            </a:r>
            <a:r>
              <a:rPr lang="en-US" altLang="zh-CN" sz="1100" b="0" i="0" u="none" strike="noStrike" dirty="0">
                <a:solidFill>
                  <a:srgbClr val="0645AD"/>
                </a:solidFill>
                <a:effectLst/>
                <a:latin typeface="Arial" panose="020B0604020202020204" pitchFamily="34" charset="0"/>
                <a:hlinkClick r:id="rId4" tooltip="1912"/>
              </a:rPr>
              <a:t>1912 </a:t>
            </a:r>
            <a:r>
              <a:rPr lang="zh-CN" altLang="en-US" sz="1100" b="0" i="0" u="none" strike="noStrike" dirty="0">
                <a:solidFill>
                  <a:srgbClr val="0645AD"/>
                </a:solidFill>
                <a:effectLst/>
                <a:latin typeface="Arial" panose="020B0604020202020204" pitchFamily="34" charset="0"/>
                <a:hlinkClick r:id="rId4" tooltip="1912"/>
              </a:rPr>
              <a:t>年</a:t>
            </a:r>
            <a:r>
              <a:rPr lang="zh-CN" altLang="en-US" sz="1100" b="0" i="0" dirty="0">
                <a:solidFill>
                  <a:srgbClr val="202122"/>
                </a:solidFill>
                <a:effectLst/>
                <a:latin typeface="Arial" panose="020B0604020202020204" pitchFamily="34" charset="0"/>
              </a:rPr>
              <a:t>在美因</a:t>
            </a:r>
            <a:r>
              <a:rPr lang="zh-CN" altLang="en-US" sz="1100" b="0" i="0" u="none" strike="noStrike" dirty="0">
                <a:solidFill>
                  <a:srgbClr val="0645AD"/>
                </a:solidFill>
                <a:effectLst/>
                <a:latin typeface="Arial" panose="020B0604020202020204" pitchFamily="34" charset="0"/>
                <a:hlinkClick r:id="rId5" tooltip="Frankfurt am Main"/>
              </a:rPr>
              <a:t>河畔法兰克福</a:t>
            </a:r>
            <a:r>
              <a:rPr lang="zh-CN" altLang="en-US" sz="1100" b="0" i="0" dirty="0">
                <a:solidFill>
                  <a:srgbClr val="202122"/>
                </a:solidFill>
                <a:effectLst/>
                <a:latin typeface="Arial" panose="020B0604020202020204" pitchFamily="34" charset="0"/>
              </a:rPr>
              <a:t>举行</a:t>
            </a:r>
            <a:endParaRPr lang="en-US" altLang="zh-CN" sz="1100" b="0" i="0" dirty="0">
              <a:solidFill>
                <a:srgbClr val="202122"/>
              </a:solidFill>
              <a:effectLst/>
              <a:latin typeface="Arial" panose="020B0604020202020204" pitchFamily="34" charset="0"/>
            </a:endParaRPr>
          </a:p>
          <a:p>
            <a:endParaRPr lang="en-US" sz="1100" dirty="0">
              <a:solidFill>
                <a:srgbClr val="202122"/>
              </a:solidFill>
              <a:latin typeface="Arial" panose="020B0604020202020204" pitchFamily="34" charset="0"/>
            </a:endParaRPr>
          </a:p>
          <a:p>
            <a:r>
              <a:rPr lang="zh-CN" altLang="en-US" sz="1100" b="1" i="0" dirty="0">
                <a:solidFill>
                  <a:srgbClr val="000000"/>
                </a:solidFill>
                <a:effectLst/>
                <a:latin typeface="Arial" panose="020B0604020202020204" pitchFamily="34" charset="0"/>
              </a:rPr>
              <a:t>第一幕</a:t>
            </a:r>
          </a:p>
          <a:p>
            <a:endParaRPr lang="en-US" sz="1100" dirty="0">
              <a:solidFill>
                <a:srgbClr val="202122"/>
              </a:solidFill>
              <a:latin typeface="Arial" panose="020B0604020202020204" pitchFamily="34" charset="0"/>
            </a:endParaRPr>
          </a:p>
          <a:p>
            <a:r>
              <a:rPr lang="zh-CN" altLang="en-US" sz="1100" dirty="0"/>
              <a:t>作品发生在</a:t>
            </a:r>
            <a:r>
              <a:rPr lang="en-US" altLang="zh-CN" sz="1100" dirty="0"/>
              <a:t>1900</a:t>
            </a:r>
            <a:r>
              <a:rPr lang="zh-CN" altLang="en-US" sz="1100" dirty="0"/>
              <a:t>年前后的德国和威尼斯。年轻的作曲家弗里茨离开了他心爱的格蕾特，到国外寻找“远方的声音”来完成他的艺术创作。</a:t>
            </a:r>
            <a:r>
              <a:rPr lang="en-US" altLang="zh-CN" sz="1100" dirty="0"/>
              <a:t>Grete </a:t>
            </a:r>
            <a:r>
              <a:rPr lang="zh-CN" altLang="en-US" sz="1100" dirty="0"/>
              <a:t>的父亲喝醉了，将女儿赌给了旅店老板“</a:t>
            </a:r>
            <a:r>
              <a:rPr lang="en-US" altLang="zh-CN" sz="1100" dirty="0" err="1"/>
              <a:t>Zum</a:t>
            </a:r>
            <a:r>
              <a:rPr lang="en-US" altLang="zh-CN" sz="1100" dirty="0"/>
              <a:t> Schwan”</a:t>
            </a:r>
            <a:r>
              <a:rPr lang="zh-CN" altLang="en-US" sz="1100" dirty="0"/>
              <a:t>。葛蕾特不愿接受旅店老板的求婚，便在黑暗中离开了父母的家。起初她考虑过自杀，但当她凝视着月光下的风景时，她的求生意志战胜了。她把自己交给了一个跟着她的老妓女。</a:t>
            </a:r>
            <a:endParaRPr lang="en-US" altLang="zh-CN" sz="1100" dirty="0"/>
          </a:p>
          <a:p>
            <a:endParaRPr lang="en-US" sz="1100" dirty="0"/>
          </a:p>
          <a:p>
            <a:r>
              <a:rPr lang="zh-CN" altLang="en-US" sz="1100" dirty="0"/>
              <a:t>第二幕</a:t>
            </a:r>
            <a:endParaRPr lang="en-US" altLang="zh-CN" sz="1100" dirty="0"/>
          </a:p>
          <a:p>
            <a:endParaRPr lang="en-US" sz="1100" dirty="0"/>
          </a:p>
          <a:p>
            <a:r>
              <a:rPr lang="zh-CN" altLang="en-US" sz="1100" dirty="0"/>
              <a:t>多年后，已成为知名妓女的格蕾特与她的崇拜者在威尼斯附近的一个小岛上举办了一场盛大的派对。在场的伯爵疯狂地爱上了格雷特，但她拒绝了他，因为他让她想起了太多弗里茨。为了分散注意力，她宣布了一项比赛：谁能唱出最优美的歌曲，谁就可以和她共度一晚。比赛结束前不久，弗里茨出现了，他寻找“遥远的声音”至今没有成功。他认出了 </a:t>
            </a:r>
            <a:r>
              <a:rPr lang="en-US" altLang="zh-CN" sz="1100" dirty="0"/>
              <a:t>Grete</a:t>
            </a:r>
            <a:r>
              <a:rPr lang="zh-CN" altLang="en-US" sz="1100" dirty="0"/>
              <a:t>，歌唱了他的爱，并被选为获胜者。当他意识到他以前的爱人已经变成什么样子时，他厌恶地转身离​​开了她。无奈之下，格蕾特将自己献给了伯爵。</a:t>
            </a:r>
            <a:endParaRPr lang="en-US" altLang="zh-CN" sz="1100" dirty="0"/>
          </a:p>
          <a:p>
            <a:endParaRPr lang="en-US" sz="1100" dirty="0"/>
          </a:p>
          <a:p>
            <a:r>
              <a:rPr lang="zh-CN" altLang="en-US" sz="1100" dirty="0"/>
              <a:t>第三幕</a:t>
            </a:r>
            <a:endParaRPr lang="en-US" altLang="zh-CN" sz="1100" dirty="0"/>
          </a:p>
          <a:p>
            <a:endParaRPr lang="en-US" sz="1100" dirty="0"/>
          </a:p>
          <a:p>
            <a:r>
              <a:rPr lang="zh-CN" altLang="en-US" sz="1100" dirty="0"/>
              <a:t>弗里茨的歌剧</a:t>
            </a:r>
            <a:r>
              <a:rPr lang="en-US" altLang="zh-CN" sz="1100" dirty="0"/>
              <a:t>《</a:t>
            </a:r>
            <a:r>
              <a:rPr lang="zh-CN" altLang="en-US" sz="1100" dirty="0"/>
              <a:t>竖琴</a:t>
            </a:r>
            <a:r>
              <a:rPr lang="en-US" altLang="zh-CN" sz="1100" dirty="0"/>
              <a:t>》</a:t>
            </a:r>
            <a:r>
              <a:rPr lang="zh-CN" altLang="en-US" sz="1100" dirty="0"/>
              <a:t>首演失败。观众中有格雷特，她现在是一名街头艺人。</a:t>
            </a:r>
            <a:r>
              <a:rPr lang="en-US" altLang="zh-CN" sz="1100" dirty="0"/>
              <a:t>Fritz </a:t>
            </a:r>
            <a:r>
              <a:rPr lang="zh-CN" altLang="en-US" sz="1100" dirty="0"/>
              <a:t>意识到他不应该拒绝 </a:t>
            </a:r>
            <a:r>
              <a:rPr lang="en-US" altLang="zh-CN" sz="1100" dirty="0"/>
              <a:t>Grete </a:t>
            </a:r>
            <a:r>
              <a:rPr lang="zh-CN" altLang="en-US" sz="1100" dirty="0"/>
              <a:t>已经太晚了。当她回到他身边时，他在她怀里累得要死。</a:t>
            </a:r>
            <a:endParaRPr lang="en-US" sz="1100" dirty="0"/>
          </a:p>
        </p:txBody>
      </p:sp>
      <p:sp>
        <p:nvSpPr>
          <p:cNvPr id="5" name="Textfeld 4">
            <a:extLst>
              <a:ext uri="{FF2B5EF4-FFF2-40B4-BE49-F238E27FC236}">
                <a16:creationId xmlns:a16="http://schemas.microsoft.com/office/drawing/2014/main" id="{EE66E49D-6D9F-5953-5348-B19324674026}"/>
              </a:ext>
            </a:extLst>
          </p:cNvPr>
          <p:cNvSpPr txBox="1"/>
          <p:nvPr/>
        </p:nvSpPr>
        <p:spPr>
          <a:xfrm>
            <a:off x="3333070" y="223841"/>
            <a:ext cx="4951638" cy="3631763"/>
          </a:xfrm>
          <a:prstGeom prst="rect">
            <a:avLst/>
          </a:prstGeom>
          <a:noFill/>
        </p:spPr>
        <p:txBody>
          <a:bodyPr wrap="square">
            <a:spAutoFit/>
          </a:bodyPr>
          <a:lstStyle/>
          <a:p>
            <a:r>
              <a:rPr lang="en-US" altLang="zh-CN" sz="1000" b="0" i="0" dirty="0">
                <a:solidFill>
                  <a:srgbClr val="000000"/>
                </a:solidFill>
                <a:effectLst/>
                <a:latin typeface="Georgia" panose="02040502050405020303" pitchFamily="18" charset="0"/>
              </a:rPr>
              <a:t>1912</a:t>
            </a:r>
            <a:r>
              <a:rPr lang="zh-CN" altLang="en-US" sz="1000" b="0" i="0" dirty="0">
                <a:solidFill>
                  <a:srgbClr val="000000"/>
                </a:solidFill>
                <a:effectLst/>
                <a:latin typeface="Georgia" panose="02040502050405020303" pitchFamily="18" charset="0"/>
              </a:rPr>
              <a:t>年，弗兰茨</a:t>
            </a:r>
            <a:r>
              <a:rPr lang="en-US" altLang="zh-CN" sz="1000" b="0" i="0" dirty="0">
                <a:solidFill>
                  <a:srgbClr val="000000"/>
                </a:solidFill>
                <a:effectLst/>
                <a:latin typeface="Georgia" panose="02040502050405020303" pitchFamily="18" charset="0"/>
              </a:rPr>
              <a:t>·</a:t>
            </a:r>
            <a:r>
              <a:rPr lang="zh-CN" altLang="en-US" sz="1000" b="0" i="0" dirty="0">
                <a:solidFill>
                  <a:srgbClr val="000000"/>
                </a:solidFill>
                <a:effectLst/>
                <a:latin typeface="Georgia" panose="02040502050405020303" pitchFamily="18" charset="0"/>
              </a:rPr>
              <a:t>施莱克的歌剧</a:t>
            </a:r>
            <a:r>
              <a:rPr lang="en-US" altLang="zh-CN" sz="1000" b="0" i="0" dirty="0">
                <a:solidFill>
                  <a:srgbClr val="000000"/>
                </a:solidFill>
                <a:effectLst/>
                <a:latin typeface="Georgia" panose="02040502050405020303" pitchFamily="18" charset="0"/>
              </a:rPr>
              <a:t>《Der </a:t>
            </a:r>
            <a:r>
              <a:rPr lang="en-US" altLang="zh-CN" sz="1000" b="0" i="0" dirty="0" err="1">
                <a:solidFill>
                  <a:srgbClr val="000000"/>
                </a:solidFill>
                <a:effectLst/>
                <a:latin typeface="Georgia" panose="02040502050405020303" pitchFamily="18" charset="0"/>
              </a:rPr>
              <a:t>ferne</a:t>
            </a:r>
            <a:r>
              <a:rPr lang="en-US" altLang="zh-CN" sz="1000" b="0" i="0" dirty="0">
                <a:solidFill>
                  <a:srgbClr val="000000"/>
                </a:solidFill>
                <a:effectLst/>
                <a:latin typeface="Georgia" panose="02040502050405020303" pitchFamily="18" charset="0"/>
              </a:rPr>
              <a:t> </a:t>
            </a:r>
            <a:r>
              <a:rPr lang="en-US" altLang="zh-CN" sz="1000" b="0" i="0" dirty="0" err="1">
                <a:solidFill>
                  <a:srgbClr val="000000"/>
                </a:solidFill>
                <a:effectLst/>
                <a:latin typeface="Georgia" panose="02040502050405020303" pitchFamily="18" charset="0"/>
              </a:rPr>
              <a:t>Klang</a:t>
            </a:r>
            <a:r>
              <a:rPr lang="en-US" altLang="zh-CN" sz="1000" b="0" i="0" dirty="0">
                <a:solidFill>
                  <a:srgbClr val="000000"/>
                </a:solidFill>
                <a:effectLst/>
                <a:latin typeface="Georgia" panose="02040502050405020303" pitchFamily="18" charset="0"/>
              </a:rPr>
              <a:t>》</a:t>
            </a:r>
            <a:r>
              <a:rPr lang="zh-CN" altLang="en-US" sz="1000" b="0" i="0" dirty="0">
                <a:solidFill>
                  <a:srgbClr val="000000"/>
                </a:solidFill>
                <a:effectLst/>
                <a:latin typeface="Georgia" panose="02040502050405020303" pitchFamily="18" charset="0"/>
              </a:rPr>
              <a:t>在法兰克福首演。导演 </a:t>
            </a:r>
            <a:r>
              <a:rPr lang="en-US" altLang="zh-CN" sz="1000" b="0" i="0" dirty="0">
                <a:solidFill>
                  <a:srgbClr val="000000"/>
                </a:solidFill>
                <a:effectLst/>
                <a:latin typeface="Georgia" panose="02040502050405020303" pitchFamily="18" charset="0"/>
              </a:rPr>
              <a:t>Damiano </a:t>
            </a:r>
            <a:r>
              <a:rPr lang="en-US" altLang="zh-CN" sz="1000" b="0" i="0" dirty="0" err="1">
                <a:solidFill>
                  <a:srgbClr val="000000"/>
                </a:solidFill>
                <a:effectLst/>
                <a:latin typeface="Georgia" panose="02040502050405020303" pitchFamily="18" charset="0"/>
              </a:rPr>
              <a:t>Michieletto</a:t>
            </a:r>
            <a:r>
              <a:rPr lang="en-US" altLang="zh-CN" sz="1000" b="0" i="0" dirty="0">
                <a:solidFill>
                  <a:srgbClr val="000000"/>
                </a:solidFill>
                <a:effectLst/>
                <a:latin typeface="Georgia" panose="02040502050405020303" pitchFamily="18" charset="0"/>
              </a:rPr>
              <a:t> </a:t>
            </a:r>
            <a:r>
              <a:rPr lang="zh-CN" altLang="en-US" sz="1000" b="0" i="0" dirty="0">
                <a:solidFill>
                  <a:srgbClr val="000000"/>
                </a:solidFill>
                <a:effectLst/>
                <a:latin typeface="Georgia" panose="02040502050405020303" pitchFamily="18" charset="0"/>
              </a:rPr>
              <a:t>现在重新演绎了作曲家 </a:t>
            </a:r>
            <a:r>
              <a:rPr lang="en-US" altLang="zh-CN" sz="1000" b="0" i="0" dirty="0">
                <a:solidFill>
                  <a:srgbClr val="000000"/>
                </a:solidFill>
                <a:effectLst/>
                <a:latin typeface="Georgia" panose="02040502050405020303" pitchFamily="18" charset="0"/>
              </a:rPr>
              <a:t>Fritz </a:t>
            </a:r>
            <a:r>
              <a:rPr lang="zh-CN" altLang="en-US" sz="1000" b="0" i="0" dirty="0">
                <a:solidFill>
                  <a:srgbClr val="000000"/>
                </a:solidFill>
                <a:effectLst/>
                <a:latin typeface="Georgia" panose="02040502050405020303" pitchFamily="18" charset="0"/>
              </a:rPr>
              <a:t>和他的情人 </a:t>
            </a:r>
            <a:r>
              <a:rPr lang="en-US" altLang="zh-CN" sz="1000" b="0" i="0" dirty="0">
                <a:solidFill>
                  <a:srgbClr val="000000"/>
                </a:solidFill>
                <a:effectLst/>
                <a:latin typeface="Georgia" panose="02040502050405020303" pitchFamily="18" charset="0"/>
              </a:rPr>
              <a:t>Grete </a:t>
            </a:r>
            <a:r>
              <a:rPr lang="zh-CN" altLang="en-US" sz="1000" b="0" i="0" dirty="0">
                <a:solidFill>
                  <a:srgbClr val="000000"/>
                </a:solidFill>
                <a:effectLst/>
                <a:latin typeface="Georgia" panose="02040502050405020303" pitchFamily="18" charset="0"/>
              </a:rPr>
              <a:t>的故事。在法兰克福歌剧院的首演中，他将表演带到了养老院，让主角隐藏的梦想和愿望变为现实。</a:t>
            </a:r>
            <a:endParaRPr lang="en-US" altLang="zh-CN" sz="1000" b="0" i="0" dirty="0">
              <a:solidFill>
                <a:srgbClr val="000000"/>
              </a:solidFill>
              <a:effectLst/>
              <a:latin typeface="Georgia" panose="02040502050405020303" pitchFamily="18" charset="0"/>
            </a:endParaRPr>
          </a:p>
          <a:p>
            <a:endParaRPr lang="en-US" altLang="zh-CN" sz="1000" dirty="0">
              <a:solidFill>
                <a:srgbClr val="000000"/>
              </a:solidFill>
              <a:latin typeface="Georgia" panose="02040502050405020303" pitchFamily="18" charset="0"/>
            </a:endParaRPr>
          </a:p>
          <a:p>
            <a:r>
              <a:rPr lang="en-US" altLang="zh-CN" sz="1000" b="0" i="0" dirty="0">
                <a:solidFill>
                  <a:srgbClr val="7A7A7A"/>
                </a:solidFill>
                <a:effectLst/>
                <a:latin typeface="Georgia" panose="02040502050405020303" pitchFamily="18" charset="0"/>
              </a:rPr>
              <a:t>Franz </a:t>
            </a:r>
            <a:r>
              <a:rPr lang="en-US" altLang="zh-CN" sz="1000" b="0" i="0" dirty="0" err="1">
                <a:solidFill>
                  <a:srgbClr val="7A7A7A"/>
                </a:solidFill>
                <a:effectLst/>
                <a:latin typeface="Georgia" panose="02040502050405020303" pitchFamily="18" charset="0"/>
              </a:rPr>
              <a:t>Schreker</a:t>
            </a:r>
            <a:r>
              <a:rPr lang="en-US" altLang="zh-CN" sz="1000" b="0" i="0" dirty="0">
                <a:solidFill>
                  <a:srgbClr val="7A7A7A"/>
                </a:solidFill>
                <a:effectLst/>
                <a:latin typeface="Georgia" panose="02040502050405020303" pitchFamily="18" charset="0"/>
              </a:rPr>
              <a:t> </a:t>
            </a:r>
            <a:r>
              <a:rPr lang="zh-CN" altLang="en-US" sz="1000" b="0" i="0" dirty="0">
                <a:solidFill>
                  <a:srgbClr val="7A7A7A"/>
                </a:solidFill>
                <a:effectLst/>
                <a:latin typeface="Georgia" panose="02040502050405020303" pitchFamily="18" charset="0"/>
              </a:rPr>
              <a:t>的“</a:t>
            </a:r>
            <a:r>
              <a:rPr lang="en-US" altLang="zh-CN" sz="1000" b="0" i="0" dirty="0">
                <a:solidFill>
                  <a:srgbClr val="7A7A7A"/>
                </a:solidFill>
                <a:effectLst/>
                <a:latin typeface="Georgia" panose="02040502050405020303" pitchFamily="18" charset="0"/>
              </a:rPr>
              <a:t>Der </a:t>
            </a:r>
            <a:r>
              <a:rPr lang="en-US" altLang="zh-CN" sz="1000" b="0" i="0" dirty="0" err="1">
                <a:solidFill>
                  <a:srgbClr val="7A7A7A"/>
                </a:solidFill>
                <a:effectLst/>
                <a:latin typeface="Georgia" panose="02040502050405020303" pitchFamily="18" charset="0"/>
              </a:rPr>
              <a:t>ferne</a:t>
            </a:r>
            <a:r>
              <a:rPr lang="en-US" altLang="zh-CN" sz="1000" b="0" i="0" dirty="0">
                <a:solidFill>
                  <a:srgbClr val="7A7A7A"/>
                </a:solidFill>
                <a:effectLst/>
                <a:latin typeface="Georgia" panose="02040502050405020303" pitchFamily="18" charset="0"/>
              </a:rPr>
              <a:t> </a:t>
            </a:r>
            <a:r>
              <a:rPr lang="en-US" altLang="zh-CN" sz="1000" b="0" i="0" dirty="0" err="1">
                <a:solidFill>
                  <a:srgbClr val="7A7A7A"/>
                </a:solidFill>
                <a:effectLst/>
                <a:latin typeface="Georgia" panose="02040502050405020303" pitchFamily="18" charset="0"/>
              </a:rPr>
              <a:t>Klang</a:t>
            </a:r>
            <a:r>
              <a:rPr lang="en-US" altLang="zh-CN" sz="1000" b="0" i="0" dirty="0">
                <a:solidFill>
                  <a:srgbClr val="7A7A7A"/>
                </a:solidFill>
                <a:effectLst/>
                <a:latin typeface="Georgia" panose="02040502050405020303" pitchFamily="18" charset="0"/>
              </a:rPr>
              <a:t>”</a:t>
            </a:r>
            <a:r>
              <a:rPr lang="zh-CN" altLang="en-US" sz="1000" b="0" i="0" dirty="0">
                <a:solidFill>
                  <a:srgbClr val="7A7A7A"/>
                </a:solidFill>
                <a:effectLst/>
                <a:latin typeface="Georgia" panose="02040502050405020303" pitchFamily="18" charset="0"/>
              </a:rPr>
              <a:t>是一首复杂且具有挑战性的作品。音乐大气炫目，经常炽热，不适合任何方案。在法兰克福歌剧院和博物馆管弦乐团的指挥台上，它听起来很独立，很感性，有时也很叛逆。总音乐总监塞巴斯蒂安</a:t>
            </a:r>
            <a:r>
              <a:rPr lang="en-US" altLang="zh-CN" sz="1000" b="0" i="0" dirty="0">
                <a:solidFill>
                  <a:srgbClr val="7A7A7A"/>
                </a:solidFill>
                <a:effectLst/>
                <a:latin typeface="Georgia" panose="02040502050405020303" pitchFamily="18" charset="0"/>
              </a:rPr>
              <a:t>·</a:t>
            </a:r>
            <a:r>
              <a:rPr lang="zh-CN" altLang="en-US" sz="1000" b="0" i="0" dirty="0">
                <a:solidFill>
                  <a:srgbClr val="7A7A7A"/>
                </a:solidFill>
                <a:effectLst/>
                <a:latin typeface="Georgia" panose="02040502050405020303" pitchFamily="18" charset="0"/>
              </a:rPr>
              <a:t>韦格勒提供了充分的阅读，第一幕中的一些事情似乎并不完全协调，韦格勒也过分依赖音调压倒性的效果。但是晚上正在获得越来越多的音乐轮廓和形式。</a:t>
            </a:r>
            <a:endParaRPr lang="en-US" altLang="zh-CN" sz="1000" b="0" i="0" dirty="0">
              <a:solidFill>
                <a:srgbClr val="7A7A7A"/>
              </a:solidFill>
              <a:effectLst/>
              <a:latin typeface="Georgia" panose="02040502050405020303" pitchFamily="18" charset="0"/>
            </a:endParaRPr>
          </a:p>
          <a:p>
            <a:endParaRPr lang="en-US" altLang="zh-CN" sz="1000" dirty="0">
              <a:solidFill>
                <a:srgbClr val="7A7A7A"/>
              </a:solidFill>
              <a:latin typeface="Georgia" panose="02040502050405020303" pitchFamily="18" charset="0"/>
            </a:endParaRPr>
          </a:p>
          <a:p>
            <a:r>
              <a:rPr lang="en-US" altLang="zh-CN" sz="1000" b="0" i="0" dirty="0">
                <a:solidFill>
                  <a:srgbClr val="7A7A7A"/>
                </a:solidFill>
                <a:effectLst/>
                <a:latin typeface="Georgia" panose="02040502050405020303" pitchFamily="18" charset="0"/>
              </a:rPr>
              <a:t>Franz </a:t>
            </a:r>
            <a:r>
              <a:rPr lang="en-US" altLang="zh-CN" sz="1000" b="0" i="0" dirty="0" err="1">
                <a:solidFill>
                  <a:srgbClr val="7A7A7A"/>
                </a:solidFill>
                <a:effectLst/>
                <a:latin typeface="Georgia" panose="02040502050405020303" pitchFamily="18" charset="0"/>
              </a:rPr>
              <a:t>Schreker</a:t>
            </a:r>
            <a:r>
              <a:rPr lang="en-US" altLang="zh-CN" sz="1000" b="0" i="0" dirty="0">
                <a:solidFill>
                  <a:srgbClr val="7A7A7A"/>
                </a:solidFill>
                <a:effectLst/>
                <a:latin typeface="Georgia" panose="02040502050405020303" pitchFamily="18" charset="0"/>
              </a:rPr>
              <a:t> </a:t>
            </a:r>
            <a:r>
              <a:rPr lang="zh-CN" altLang="en-US" sz="1000" b="0" i="0" dirty="0">
                <a:solidFill>
                  <a:srgbClr val="7A7A7A"/>
                </a:solidFill>
                <a:effectLst/>
                <a:latin typeface="Georgia" panose="02040502050405020303" pitchFamily="18" charset="0"/>
              </a:rPr>
              <a:t>写了他自己的剧本，并商定了一出名副其实的艺术戏剧：</a:t>
            </a:r>
            <a:r>
              <a:rPr lang="en-US" altLang="zh-CN" sz="1000" b="0" i="0" dirty="0">
                <a:solidFill>
                  <a:srgbClr val="7A7A7A"/>
                </a:solidFill>
                <a:effectLst/>
                <a:latin typeface="Georgia" panose="02040502050405020303" pitchFamily="18" charset="0"/>
              </a:rPr>
              <a:t>Fritz </a:t>
            </a:r>
            <a:r>
              <a:rPr lang="zh-CN" altLang="en-US" sz="1000" b="0" i="0" dirty="0">
                <a:solidFill>
                  <a:srgbClr val="7A7A7A"/>
                </a:solidFill>
                <a:effectLst/>
                <a:latin typeface="Georgia" panose="02040502050405020303" pitchFamily="18" charset="0"/>
              </a:rPr>
              <a:t>喜欢 </a:t>
            </a:r>
            <a:r>
              <a:rPr lang="en-US" altLang="zh-CN" sz="1000" b="0" i="0" dirty="0">
                <a:solidFill>
                  <a:srgbClr val="7A7A7A"/>
                </a:solidFill>
                <a:effectLst/>
                <a:latin typeface="Georgia" panose="02040502050405020303" pitchFamily="18" charset="0"/>
              </a:rPr>
              <a:t>Grete</a:t>
            </a:r>
            <a:r>
              <a:rPr lang="zh-CN" altLang="en-US" sz="1000" b="0" i="0" dirty="0">
                <a:solidFill>
                  <a:srgbClr val="7A7A7A"/>
                </a:solidFill>
                <a:effectLst/>
                <a:latin typeface="Georgia" panose="02040502050405020303" pitchFamily="18" charset="0"/>
              </a:rPr>
              <a:t>，但更喜欢他计划中的大歌剧。他寻找并渴望爱情，但至少同样渴望从未听过的遥远声音。与此同时，</a:t>
            </a:r>
            <a:r>
              <a:rPr lang="en-US" altLang="zh-CN" sz="1000" b="0" i="0" dirty="0">
                <a:solidFill>
                  <a:srgbClr val="7A7A7A"/>
                </a:solidFill>
                <a:effectLst/>
                <a:latin typeface="Georgia" panose="02040502050405020303" pitchFamily="18" charset="0"/>
              </a:rPr>
              <a:t>Grete </a:t>
            </a:r>
            <a:r>
              <a:rPr lang="zh-CN" altLang="en-US" sz="1000" b="0" i="0" dirty="0">
                <a:solidFill>
                  <a:srgbClr val="7A7A7A"/>
                </a:solidFill>
                <a:effectLst/>
                <a:latin typeface="Georgia" panose="02040502050405020303" pitchFamily="18" charset="0"/>
              </a:rPr>
              <a:t>发现自己身处险恶的公司，她的生活在平庸的贵族和遏制的燕子之间发生。弗里茨的最后一部歌剧失败了，但他最终完成了这部歌剧，而且</a:t>
            </a:r>
            <a:r>
              <a:rPr lang="en-US" altLang="zh-CN" sz="1000" b="0" i="0" dirty="0">
                <a:solidFill>
                  <a:srgbClr val="7A7A7A"/>
                </a:solidFill>
                <a:effectLst/>
                <a:latin typeface="Georgia" panose="02040502050405020303" pitchFamily="18" charset="0"/>
              </a:rPr>
              <a:t>——</a:t>
            </a:r>
            <a:r>
              <a:rPr lang="zh-CN" altLang="en-US" sz="1000" b="0" i="0" dirty="0">
                <a:solidFill>
                  <a:srgbClr val="7A7A7A"/>
                </a:solidFill>
                <a:effectLst/>
                <a:latin typeface="Georgia" panose="02040502050405020303" pitchFamily="18" charset="0"/>
              </a:rPr>
              <a:t>精疲力竭，濒临死亡</a:t>
            </a:r>
            <a:r>
              <a:rPr lang="en-US" altLang="zh-CN" sz="1000" b="0" i="0" dirty="0">
                <a:solidFill>
                  <a:srgbClr val="7A7A7A"/>
                </a:solidFill>
                <a:effectLst/>
                <a:latin typeface="Georgia" panose="02040502050405020303" pitchFamily="18" charset="0"/>
              </a:rPr>
              <a:t>——</a:t>
            </a:r>
            <a:r>
              <a:rPr lang="zh-CN" altLang="en-US" sz="1000" b="0" i="0" dirty="0">
                <a:solidFill>
                  <a:srgbClr val="7A7A7A"/>
                </a:solidFill>
                <a:effectLst/>
                <a:latin typeface="Georgia" panose="02040502050405020303" pitchFamily="18" charset="0"/>
              </a:rPr>
              <a:t>终于听到了他渴望已久的音乐。与 </a:t>
            </a:r>
            <a:r>
              <a:rPr lang="en-US" altLang="zh-CN" sz="1000" b="0" i="0" dirty="0">
                <a:solidFill>
                  <a:srgbClr val="7A7A7A"/>
                </a:solidFill>
                <a:effectLst/>
                <a:latin typeface="Georgia" panose="02040502050405020303" pitchFamily="18" charset="0"/>
              </a:rPr>
              <a:t>Grete </a:t>
            </a:r>
            <a:r>
              <a:rPr lang="zh-CN" altLang="en-US" sz="1000" b="0" i="0" dirty="0">
                <a:solidFill>
                  <a:srgbClr val="7A7A7A"/>
                </a:solidFill>
                <a:effectLst/>
                <a:latin typeface="Georgia" panose="02040502050405020303" pitchFamily="18" charset="0"/>
              </a:rPr>
              <a:t>短暂重逢，但对尘世的幸福来说为时已晚。</a:t>
            </a:r>
            <a:endParaRPr lang="en-US" altLang="zh-CN" sz="1000" b="0" i="0" dirty="0">
              <a:solidFill>
                <a:srgbClr val="7A7A7A"/>
              </a:solidFill>
              <a:effectLst/>
              <a:latin typeface="Georgia" panose="02040502050405020303" pitchFamily="18" charset="0"/>
            </a:endParaRPr>
          </a:p>
          <a:p>
            <a:endParaRPr lang="en-US" altLang="zh-CN" sz="1000" dirty="0">
              <a:solidFill>
                <a:srgbClr val="7A7A7A"/>
              </a:solidFill>
              <a:latin typeface="Georgia" panose="02040502050405020303" pitchFamily="18" charset="0"/>
            </a:endParaRPr>
          </a:p>
          <a:p>
            <a:r>
              <a:rPr lang="en-US" altLang="zh-CN" sz="1000" b="0" i="0" dirty="0">
                <a:solidFill>
                  <a:srgbClr val="7A7A7A"/>
                </a:solidFill>
                <a:effectLst/>
                <a:latin typeface="Georgia" panose="02040502050405020303" pitchFamily="18" charset="0"/>
              </a:rPr>
              <a:t>Damiano </a:t>
            </a:r>
            <a:r>
              <a:rPr lang="en-US" altLang="zh-CN" sz="1000" b="0" i="0" dirty="0" err="1">
                <a:solidFill>
                  <a:srgbClr val="7A7A7A"/>
                </a:solidFill>
                <a:effectLst/>
                <a:latin typeface="Georgia" panose="02040502050405020303" pitchFamily="18" charset="0"/>
              </a:rPr>
              <a:t>Michieletto</a:t>
            </a:r>
            <a:r>
              <a:rPr lang="en-US" altLang="zh-CN" sz="1000" b="0" i="0" dirty="0">
                <a:solidFill>
                  <a:srgbClr val="7A7A7A"/>
                </a:solidFill>
                <a:effectLst/>
                <a:latin typeface="Georgia" panose="02040502050405020303" pitchFamily="18" charset="0"/>
              </a:rPr>
              <a:t> </a:t>
            </a:r>
            <a:r>
              <a:rPr lang="zh-CN" altLang="en-US" sz="1000" b="0" i="0" dirty="0">
                <a:solidFill>
                  <a:srgbClr val="7A7A7A"/>
                </a:solidFill>
                <a:effectLst/>
                <a:latin typeface="Georgia" panose="02040502050405020303" pitchFamily="18" charset="0"/>
              </a:rPr>
              <a:t>将这个故事描绘成养老院中一系列梦幻般的场景。在这里，现实与妄想以一种巧妙的方式混合在一起。一对老夫妇，</a:t>
            </a:r>
            <a:r>
              <a:rPr lang="en-US" altLang="zh-CN" sz="1000" b="0" i="0" dirty="0" err="1">
                <a:solidFill>
                  <a:srgbClr val="7A7A7A"/>
                </a:solidFill>
                <a:effectLst/>
                <a:latin typeface="Georgia" panose="02040502050405020303" pitchFamily="18" charset="0"/>
              </a:rPr>
              <a:t>Steffie</a:t>
            </a:r>
            <a:r>
              <a:rPr lang="en-US" altLang="zh-CN" sz="1000" b="0" i="0" dirty="0">
                <a:solidFill>
                  <a:srgbClr val="7A7A7A"/>
                </a:solidFill>
                <a:effectLst/>
                <a:latin typeface="Georgia" panose="02040502050405020303" pitchFamily="18" charset="0"/>
              </a:rPr>
              <a:t> </a:t>
            </a:r>
            <a:r>
              <a:rPr lang="en-US" altLang="zh-CN" sz="1000" b="0" i="0" dirty="0" err="1">
                <a:solidFill>
                  <a:srgbClr val="7A7A7A"/>
                </a:solidFill>
                <a:effectLst/>
                <a:latin typeface="Georgia" panose="02040502050405020303" pitchFamily="18" charset="0"/>
              </a:rPr>
              <a:t>Sehling</a:t>
            </a:r>
            <a:r>
              <a:rPr lang="en-US" altLang="zh-CN" sz="1000" b="0" i="0" dirty="0">
                <a:solidFill>
                  <a:srgbClr val="7A7A7A"/>
                </a:solidFill>
                <a:effectLst/>
                <a:latin typeface="Georgia" panose="02040502050405020303" pitchFamily="18" charset="0"/>
              </a:rPr>
              <a:t> </a:t>
            </a:r>
            <a:r>
              <a:rPr lang="zh-CN" altLang="en-US" sz="1000" b="0" i="0" dirty="0">
                <a:solidFill>
                  <a:srgbClr val="7A7A7A"/>
                </a:solidFill>
                <a:effectLst/>
                <a:latin typeface="Georgia" panose="02040502050405020303" pitchFamily="18" charset="0"/>
              </a:rPr>
              <a:t>和 </a:t>
            </a:r>
            <a:r>
              <a:rPr lang="en-US" altLang="zh-CN" sz="1000" b="0" i="0" dirty="0">
                <a:solidFill>
                  <a:srgbClr val="7A7A7A"/>
                </a:solidFill>
                <a:effectLst/>
                <a:latin typeface="Georgia" panose="02040502050405020303" pitchFamily="18" charset="0"/>
              </a:rPr>
              <a:t>Martin Georgi</a:t>
            </a:r>
            <a:r>
              <a:rPr lang="zh-CN" altLang="en-US" sz="1000" b="0" i="0" dirty="0">
                <a:solidFill>
                  <a:srgbClr val="7A7A7A"/>
                </a:solidFill>
                <a:effectLst/>
                <a:latin typeface="Georgia" panose="02040502050405020303" pitchFamily="18" charset="0"/>
              </a:rPr>
              <a:t>，是真正的 </a:t>
            </a:r>
            <a:r>
              <a:rPr lang="en-US" altLang="zh-CN" sz="1000" b="0" i="0" dirty="0">
                <a:solidFill>
                  <a:srgbClr val="7A7A7A"/>
                </a:solidFill>
                <a:effectLst/>
                <a:latin typeface="Georgia" panose="02040502050405020303" pitchFamily="18" charset="0"/>
              </a:rPr>
              <a:t>Fritz </a:t>
            </a:r>
            <a:r>
              <a:rPr lang="zh-CN" altLang="en-US" sz="1000" b="0" i="0" dirty="0">
                <a:solidFill>
                  <a:srgbClr val="7A7A7A"/>
                </a:solidFill>
                <a:effectLst/>
                <a:latin typeface="Georgia" panose="02040502050405020303" pitchFamily="18" charset="0"/>
              </a:rPr>
              <a:t>和 </a:t>
            </a:r>
            <a:r>
              <a:rPr lang="en-US" altLang="zh-CN" sz="1000" b="0" i="0" dirty="0">
                <a:solidFill>
                  <a:srgbClr val="7A7A7A"/>
                </a:solidFill>
                <a:effectLst/>
                <a:latin typeface="Georgia" panose="02040502050405020303" pitchFamily="18" charset="0"/>
              </a:rPr>
              <a:t>Grete </a:t>
            </a:r>
            <a:r>
              <a:rPr lang="zh-CN" altLang="en-US" sz="1000" b="0" i="0" dirty="0">
                <a:solidFill>
                  <a:srgbClr val="7A7A7A"/>
                </a:solidFill>
                <a:effectLst/>
                <a:latin typeface="Georgia" panose="02040502050405020303" pitchFamily="18" charset="0"/>
              </a:rPr>
              <a:t>的两倍。轻轻移动的纱幕以极具美感的方式将场景和动作部分分开。压轴，无数乐器从舞台上空飘落。</a:t>
            </a:r>
            <a:r>
              <a:rPr lang="en-US" altLang="zh-CN" sz="1000" b="0" i="0" dirty="0">
                <a:solidFill>
                  <a:srgbClr val="7A7A7A"/>
                </a:solidFill>
                <a:effectLst/>
                <a:latin typeface="Georgia" panose="02040502050405020303" pitchFamily="18" charset="0"/>
              </a:rPr>
              <a:t>Damiano </a:t>
            </a:r>
            <a:r>
              <a:rPr lang="en-US" altLang="zh-CN" sz="1000" b="0" i="0" dirty="0" err="1">
                <a:solidFill>
                  <a:srgbClr val="7A7A7A"/>
                </a:solidFill>
                <a:effectLst/>
                <a:latin typeface="Georgia" panose="02040502050405020303" pitchFamily="18" charset="0"/>
              </a:rPr>
              <a:t>Michieletto</a:t>
            </a:r>
            <a:r>
              <a:rPr lang="en-US" altLang="zh-CN" sz="1000" b="0" i="0" dirty="0">
                <a:solidFill>
                  <a:srgbClr val="7A7A7A"/>
                </a:solidFill>
                <a:effectLst/>
                <a:latin typeface="Georgia" panose="02040502050405020303" pitchFamily="18" charset="0"/>
              </a:rPr>
              <a:t> </a:t>
            </a:r>
            <a:r>
              <a:rPr lang="zh-CN" altLang="en-US" sz="1000" b="0" i="0" dirty="0">
                <a:solidFill>
                  <a:srgbClr val="7A7A7A"/>
                </a:solidFill>
                <a:effectLst/>
                <a:latin typeface="Georgia" panose="02040502050405020303" pitchFamily="18" charset="0"/>
              </a:rPr>
              <a:t>表达了他对角色的热爱。特别令人高兴的是，它从未越过边界进入媚俗，而这在“</a:t>
            </a:r>
            <a:r>
              <a:rPr lang="en-US" altLang="zh-CN" sz="1000" b="0" i="0" dirty="0">
                <a:solidFill>
                  <a:srgbClr val="7A7A7A"/>
                </a:solidFill>
                <a:effectLst/>
                <a:latin typeface="Georgia" panose="02040502050405020303" pitchFamily="18" charset="0"/>
              </a:rPr>
              <a:t>Der </a:t>
            </a:r>
            <a:r>
              <a:rPr lang="en-US" altLang="zh-CN" sz="1000" b="0" i="0" dirty="0" err="1">
                <a:solidFill>
                  <a:srgbClr val="7A7A7A"/>
                </a:solidFill>
                <a:effectLst/>
                <a:latin typeface="Georgia" panose="02040502050405020303" pitchFamily="18" charset="0"/>
              </a:rPr>
              <a:t>ferne</a:t>
            </a:r>
            <a:r>
              <a:rPr lang="en-US" altLang="zh-CN" sz="1000" b="0" i="0" dirty="0">
                <a:solidFill>
                  <a:srgbClr val="7A7A7A"/>
                </a:solidFill>
                <a:effectLst/>
                <a:latin typeface="Georgia" panose="02040502050405020303" pitchFamily="18" charset="0"/>
              </a:rPr>
              <a:t> </a:t>
            </a:r>
            <a:r>
              <a:rPr lang="en-US" altLang="zh-CN" sz="1000" b="0" i="0" dirty="0" err="1">
                <a:solidFill>
                  <a:srgbClr val="7A7A7A"/>
                </a:solidFill>
                <a:effectLst/>
                <a:latin typeface="Georgia" panose="02040502050405020303" pitchFamily="18" charset="0"/>
              </a:rPr>
              <a:t>Klang</a:t>
            </a:r>
            <a:r>
              <a:rPr lang="en-US" altLang="zh-CN" sz="1000" b="0" i="0" dirty="0">
                <a:solidFill>
                  <a:srgbClr val="7A7A7A"/>
                </a:solidFill>
                <a:effectLst/>
                <a:latin typeface="Georgia" panose="02040502050405020303" pitchFamily="18" charset="0"/>
              </a:rPr>
              <a:t>”</a:t>
            </a:r>
            <a:r>
              <a:rPr lang="zh-CN" altLang="en-US" sz="1000" b="0" i="0" dirty="0">
                <a:solidFill>
                  <a:srgbClr val="7A7A7A"/>
                </a:solidFill>
                <a:effectLst/>
                <a:latin typeface="Georgia" panose="02040502050405020303" pitchFamily="18" charset="0"/>
              </a:rPr>
              <a:t>中很容易发生。一个紧张的，高度赞扬的夜晚！</a:t>
            </a:r>
            <a:endParaRPr lang="en-US" sz="1000" dirty="0"/>
          </a:p>
        </p:txBody>
      </p:sp>
      <p:pic>
        <p:nvPicPr>
          <p:cNvPr id="6" name="Grafik 5">
            <a:extLst>
              <a:ext uri="{FF2B5EF4-FFF2-40B4-BE49-F238E27FC236}">
                <a16:creationId xmlns:a16="http://schemas.microsoft.com/office/drawing/2014/main" id="{BA6D6139-1241-6BC5-8B76-6A60A26FD15E}"/>
              </a:ext>
            </a:extLst>
          </p:cNvPr>
          <p:cNvPicPr>
            <a:picLocks noChangeAspect="1"/>
          </p:cNvPicPr>
          <p:nvPr/>
        </p:nvPicPr>
        <p:blipFill>
          <a:blip r:embed="rId6"/>
          <a:stretch>
            <a:fillRect/>
          </a:stretch>
        </p:blipFill>
        <p:spPr>
          <a:xfrm>
            <a:off x="5703649" y="4472028"/>
            <a:ext cx="2443052" cy="1741874"/>
          </a:xfrm>
          <a:prstGeom prst="rect">
            <a:avLst/>
          </a:prstGeom>
        </p:spPr>
      </p:pic>
    </p:spTree>
    <p:extLst>
      <p:ext uri="{BB962C8B-B14F-4D97-AF65-F5344CB8AC3E}">
        <p14:creationId xmlns:p14="http://schemas.microsoft.com/office/powerpoint/2010/main" val="3826595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Grafik 17" descr="Ein Bild, das drinnen, Decke enthält.&#10;&#10;Automatisch generierte Beschreibung">
            <a:extLst>
              <a:ext uri="{FF2B5EF4-FFF2-40B4-BE49-F238E27FC236}">
                <a16:creationId xmlns:a16="http://schemas.microsoft.com/office/drawing/2014/main" id="{66C96532-FCCC-3720-CED8-CC07AF7BBF80}"/>
              </a:ext>
            </a:extLst>
          </p:cNvPr>
          <p:cNvPicPr>
            <a:picLocks noChangeAspect="1"/>
          </p:cNvPicPr>
          <p:nvPr/>
        </p:nvPicPr>
        <p:blipFill rotWithShape="1">
          <a:blip r:embed="rId2">
            <a:extLst>
              <a:ext uri="{28A0092B-C50C-407E-A947-70E740481C1C}">
                <a14:useLocalDpi xmlns:a14="http://schemas.microsoft.com/office/drawing/2010/main" val="0"/>
              </a:ext>
            </a:extLst>
          </a:blip>
          <a:srcRect t="13250" r="2" b="2161"/>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20" name="Grafik 19" descr="Ein Bild, das drinnen, Möbel enthält.&#10;&#10;Automatisch generierte Beschreibung">
            <a:extLst>
              <a:ext uri="{FF2B5EF4-FFF2-40B4-BE49-F238E27FC236}">
                <a16:creationId xmlns:a16="http://schemas.microsoft.com/office/drawing/2014/main" id="{B31CD397-2A71-ACBC-B629-09A8C683A9FD}"/>
              </a:ext>
            </a:extLst>
          </p:cNvPr>
          <p:cNvPicPr>
            <a:picLocks noChangeAspect="1"/>
          </p:cNvPicPr>
          <p:nvPr/>
        </p:nvPicPr>
        <p:blipFill rotWithShape="1">
          <a:blip r:embed="rId3">
            <a:extLst>
              <a:ext uri="{28A0092B-C50C-407E-A947-70E740481C1C}">
                <a14:useLocalDpi xmlns:a14="http://schemas.microsoft.com/office/drawing/2010/main" val="0"/>
              </a:ext>
            </a:extLst>
          </a:blip>
          <a:srcRect l="7944" r="12033" b="-1"/>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15" name="Grafik 14" descr="Ein Bild, das Boden, Sport, Tänzer enthält.&#10;&#10;Automatisch generierte Beschreibung">
            <a:extLst>
              <a:ext uri="{FF2B5EF4-FFF2-40B4-BE49-F238E27FC236}">
                <a16:creationId xmlns:a16="http://schemas.microsoft.com/office/drawing/2014/main" id="{F237C51E-22EE-612C-0E6A-2294EB9C530A}"/>
              </a:ext>
            </a:extLst>
          </p:cNvPr>
          <p:cNvPicPr>
            <a:picLocks noChangeAspect="1"/>
          </p:cNvPicPr>
          <p:nvPr/>
        </p:nvPicPr>
        <p:blipFill rotWithShape="1">
          <a:blip r:embed="rId4">
            <a:extLst>
              <a:ext uri="{28A0092B-C50C-407E-A947-70E740481C1C}">
                <a14:useLocalDpi xmlns:a14="http://schemas.microsoft.com/office/drawing/2010/main" val="0"/>
              </a:ext>
            </a:extLst>
          </a:blip>
          <a:srcRect l="11034" r="9187" b="-2"/>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12" name="Grafik 11" descr="Ein Bild, das drinnen, Kamin enthält.&#10;&#10;Automatisch generierte Beschreibung">
            <a:extLst>
              <a:ext uri="{FF2B5EF4-FFF2-40B4-BE49-F238E27FC236}">
                <a16:creationId xmlns:a16="http://schemas.microsoft.com/office/drawing/2014/main" id="{9717B978-B570-4B66-1F34-470342BFEFFF}"/>
              </a:ext>
            </a:extLst>
          </p:cNvPr>
          <p:cNvPicPr>
            <a:picLocks noChangeAspect="1"/>
          </p:cNvPicPr>
          <p:nvPr/>
        </p:nvPicPr>
        <p:blipFill rotWithShape="1">
          <a:blip r:embed="rId5">
            <a:extLst>
              <a:ext uri="{28A0092B-C50C-407E-A947-70E740481C1C}">
                <a14:useLocalDpi xmlns:a14="http://schemas.microsoft.com/office/drawing/2010/main" val="0"/>
              </a:ext>
            </a:extLst>
          </a:blip>
          <a:srcRect t="4882"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932917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AA67C3D-6D28-4C64-81F8-295FC9396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2" name="Freeform: Shape 11">
            <a:extLst>
              <a:ext uri="{FF2B5EF4-FFF2-40B4-BE49-F238E27FC236}">
                <a16:creationId xmlns:a16="http://schemas.microsoft.com/office/drawing/2014/main" id="{8DBEAE55-3EA1-41D7-A212-5F7D8986C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797417" y="0"/>
            <a:ext cx="2055400"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CFC5F0E7-644F-4101-BE72-12825CF5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964260" y="0"/>
            <a:ext cx="2060852"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3" name="Grafik 2" descr="Ein Bild, das Boden, Person enthält.&#10;&#10;Automatisch generierte Beschreibung">
            <a:extLst>
              <a:ext uri="{FF2B5EF4-FFF2-40B4-BE49-F238E27FC236}">
                <a16:creationId xmlns:a16="http://schemas.microsoft.com/office/drawing/2014/main" id="{DD90495E-11F3-FE12-8F2C-8171082985CA}"/>
              </a:ext>
            </a:extLst>
          </p:cNvPr>
          <p:cNvPicPr>
            <a:picLocks noChangeAspect="1"/>
          </p:cNvPicPr>
          <p:nvPr/>
        </p:nvPicPr>
        <p:blipFill rotWithShape="1">
          <a:blip r:embed="rId2">
            <a:extLst>
              <a:ext uri="{28A0092B-C50C-407E-A947-70E740481C1C}">
                <a14:useLocalDpi xmlns:a14="http://schemas.microsoft.com/office/drawing/2010/main" val="0"/>
              </a:ext>
            </a:extLst>
          </a:blip>
          <a:srcRect t="16355" r="-1" b="5432"/>
          <a:stretch/>
        </p:blipFill>
        <p:spPr>
          <a:xfrm>
            <a:off x="2164738" y="-1"/>
            <a:ext cx="7740059" cy="3405188"/>
          </a:xfrm>
          <a:custGeom>
            <a:avLst/>
            <a:gdLst/>
            <a:ahLst/>
            <a:cxnLst/>
            <a:rect l="l" t="t" r="r" b="b"/>
            <a:pathLst>
              <a:path w="9526226" h="3405188">
                <a:moveTo>
                  <a:pt x="1617925" y="0"/>
                </a:moveTo>
                <a:lnTo>
                  <a:pt x="2711158" y="0"/>
                </a:lnTo>
                <a:lnTo>
                  <a:pt x="3027357" y="0"/>
                </a:lnTo>
                <a:lnTo>
                  <a:pt x="3491324" y="0"/>
                </a:lnTo>
                <a:lnTo>
                  <a:pt x="5200853" y="0"/>
                </a:lnTo>
                <a:lnTo>
                  <a:pt x="9526226" y="0"/>
                </a:lnTo>
                <a:lnTo>
                  <a:pt x="9526226" y="3405188"/>
                </a:lnTo>
                <a:lnTo>
                  <a:pt x="0" y="3405188"/>
                </a:lnTo>
                <a:lnTo>
                  <a:pt x="1596" y="3337395"/>
                </a:lnTo>
                <a:cubicBezTo>
                  <a:pt x="68390" y="1928213"/>
                  <a:pt x="632836" y="708413"/>
                  <a:pt x="1595801" y="14997"/>
                </a:cubicBezTo>
                <a:close/>
              </a:path>
            </a:pathLst>
          </a:custGeom>
        </p:spPr>
      </p:pic>
      <p:sp>
        <p:nvSpPr>
          <p:cNvPr id="16" name="Freeform: Shape 15">
            <a:extLst>
              <a:ext uri="{FF2B5EF4-FFF2-40B4-BE49-F238E27FC236}">
                <a16:creationId xmlns:a16="http://schemas.microsoft.com/office/drawing/2014/main" id="{74283919-7E00-4FC2-BFC9-3F56E58808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164738" y="0"/>
            <a:ext cx="1587415" cy="3405188"/>
          </a:xfrm>
          <a:custGeom>
            <a:avLst/>
            <a:gdLst>
              <a:gd name="connsiteX0" fmla="*/ 340960 w 1953741"/>
              <a:gd name="connsiteY0" fmla="*/ 0 h 3405188"/>
              <a:gd name="connsiteX1" fmla="*/ 0 w 1953741"/>
              <a:gd name="connsiteY1" fmla="*/ 0 h 3405188"/>
              <a:gd name="connsiteX2" fmla="*/ 0 w 1953741"/>
              <a:gd name="connsiteY2" fmla="*/ 1 h 3405188"/>
              <a:gd name="connsiteX3" fmla="*/ 121075 w 1953741"/>
              <a:gd name="connsiteY3" fmla="*/ 1 h 3405188"/>
              <a:gd name="connsiteX4" fmla="*/ 143661 w 1953741"/>
              <a:gd name="connsiteY4" fmla="*/ 14998 h 3405188"/>
              <a:gd name="connsiteX5" fmla="*/ 1771120 w 1953741"/>
              <a:gd name="connsiteY5" fmla="*/ 3337396 h 3405188"/>
              <a:gd name="connsiteX6" fmla="*/ 1772750 w 1953741"/>
              <a:gd name="connsiteY6" fmla="*/ 3405188 h 3405188"/>
              <a:gd name="connsiteX7" fmla="*/ 1953741 w 1953741"/>
              <a:gd name="connsiteY7" fmla="*/ 3405188 h 3405188"/>
              <a:gd name="connsiteX8" fmla="*/ 1937324 w 1953741"/>
              <a:gd name="connsiteY8" fmla="*/ 3058183 h 3405188"/>
              <a:gd name="connsiteX9" fmla="*/ 363084 w 1953741"/>
              <a:gd name="connsiteY9" fmla="*/ 14997 h 340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3741" h="3405188">
                <a:moveTo>
                  <a:pt x="340960" y="0"/>
                </a:moveTo>
                <a:lnTo>
                  <a:pt x="0" y="0"/>
                </a:lnTo>
                <a:lnTo>
                  <a:pt x="0" y="1"/>
                </a:lnTo>
                <a:lnTo>
                  <a:pt x="121075" y="1"/>
                </a:lnTo>
                <a:lnTo>
                  <a:pt x="143661" y="14998"/>
                </a:lnTo>
                <a:cubicBezTo>
                  <a:pt x="1126713" y="708414"/>
                  <a:pt x="1702933" y="1928214"/>
                  <a:pt x="1771120" y="3337396"/>
                </a:cubicBezTo>
                <a:lnTo>
                  <a:pt x="1772750" y="3405188"/>
                </a:lnTo>
                <a:lnTo>
                  <a:pt x="1953741" y="3405188"/>
                </a:lnTo>
                <a:lnTo>
                  <a:pt x="1937324" y="3058183"/>
                </a:lnTo>
                <a:cubicBezTo>
                  <a:pt x="1813464" y="1767912"/>
                  <a:pt x="1261851" y="662186"/>
                  <a:pt x="363084" y="1499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Grafik 4" descr="Ein Bild, das Person, drinnen enthält.&#10;&#10;Automatisch generierte Beschreibung">
            <a:extLst>
              <a:ext uri="{FF2B5EF4-FFF2-40B4-BE49-F238E27FC236}">
                <a16:creationId xmlns:a16="http://schemas.microsoft.com/office/drawing/2014/main" id="{3499979B-1D2F-76D4-CE6A-443E9E309D61}"/>
              </a:ext>
            </a:extLst>
          </p:cNvPr>
          <p:cNvPicPr>
            <a:picLocks noChangeAspect="1"/>
          </p:cNvPicPr>
          <p:nvPr/>
        </p:nvPicPr>
        <p:blipFill rotWithShape="1">
          <a:blip r:embed="rId3">
            <a:extLst>
              <a:ext uri="{28A0092B-C50C-407E-A947-70E740481C1C}">
                <a14:useLocalDpi xmlns:a14="http://schemas.microsoft.com/office/drawing/2010/main" val="0"/>
              </a:ext>
            </a:extLst>
          </a:blip>
          <a:srcRect t="21829" r="3" b="3"/>
          <a:stretch/>
        </p:blipFill>
        <p:spPr>
          <a:xfrm>
            <a:off x="2161799" y="3452815"/>
            <a:ext cx="7744201" cy="3405187"/>
          </a:xfrm>
          <a:custGeom>
            <a:avLst/>
            <a:gdLst/>
            <a:ahLst/>
            <a:cxnLst/>
            <a:rect l="l" t="t" r="r" b="b"/>
            <a:pathLst>
              <a:path w="9531324" h="3405187">
                <a:moveTo>
                  <a:pt x="3977" y="0"/>
                </a:moveTo>
                <a:lnTo>
                  <a:pt x="9531324" y="0"/>
                </a:lnTo>
                <a:lnTo>
                  <a:pt x="9531324" y="3405187"/>
                </a:lnTo>
                <a:lnTo>
                  <a:pt x="5205951" y="3405187"/>
                </a:lnTo>
                <a:lnTo>
                  <a:pt x="3496422" y="3405187"/>
                </a:lnTo>
                <a:lnTo>
                  <a:pt x="3032455" y="3405187"/>
                </a:lnTo>
                <a:lnTo>
                  <a:pt x="2716256" y="3405187"/>
                </a:lnTo>
                <a:lnTo>
                  <a:pt x="2502754" y="3405187"/>
                </a:lnTo>
                <a:lnTo>
                  <a:pt x="2390998" y="3327786"/>
                </a:lnTo>
                <a:cubicBezTo>
                  <a:pt x="2217180" y="3200295"/>
                  <a:pt x="2046553" y="3062584"/>
                  <a:pt x="1874350" y="2922001"/>
                </a:cubicBezTo>
                <a:cubicBezTo>
                  <a:pt x="928725" y="2150026"/>
                  <a:pt x="0" y="1516318"/>
                  <a:pt x="0" y="168843"/>
                </a:cubicBezTo>
                <a:close/>
              </a:path>
            </a:pathLst>
          </a:custGeom>
        </p:spPr>
      </p:pic>
      <p:sp>
        <p:nvSpPr>
          <p:cNvPr id="18" name="Freeform: Shape 17">
            <a:extLst>
              <a:ext uri="{FF2B5EF4-FFF2-40B4-BE49-F238E27FC236}">
                <a16:creationId xmlns:a16="http://schemas.microsoft.com/office/drawing/2014/main" id="{2217FF4A-5EDF-43B7-90EE-BDD9F1E9E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161799" y="3452813"/>
            <a:ext cx="2227054" cy="3405187"/>
          </a:xfrm>
          <a:custGeom>
            <a:avLst/>
            <a:gdLst>
              <a:gd name="connsiteX0" fmla="*/ 2737014 w 2740990"/>
              <a:gd name="connsiteY0" fmla="*/ 0 h 3405187"/>
              <a:gd name="connsiteX1" fmla="*/ 2550901 w 2740990"/>
              <a:gd name="connsiteY1" fmla="*/ 0 h 3405187"/>
              <a:gd name="connsiteX2" fmla="*/ 2554960 w 2740990"/>
              <a:gd name="connsiteY2" fmla="*/ 168844 h 3405187"/>
              <a:gd name="connsiteX3" fmla="*/ 641512 w 2740990"/>
              <a:gd name="connsiteY3" fmla="*/ 2922002 h 3405187"/>
              <a:gd name="connsiteX4" fmla="*/ 114085 w 2740990"/>
              <a:gd name="connsiteY4" fmla="*/ 3327787 h 3405187"/>
              <a:gd name="connsiteX5" fmla="*/ 0 w 2740990"/>
              <a:gd name="connsiteY5" fmla="*/ 3405187 h 3405187"/>
              <a:gd name="connsiteX6" fmla="*/ 24734 w 2740990"/>
              <a:gd name="connsiteY6" fmla="*/ 3405187 h 3405187"/>
              <a:gd name="connsiteX7" fmla="*/ 238236 w 2740990"/>
              <a:gd name="connsiteY7" fmla="*/ 3405187 h 3405187"/>
              <a:gd name="connsiteX8" fmla="*/ 349992 w 2740990"/>
              <a:gd name="connsiteY8" fmla="*/ 3327786 h 3405187"/>
              <a:gd name="connsiteX9" fmla="*/ 866640 w 2740990"/>
              <a:gd name="connsiteY9" fmla="*/ 2922001 h 3405187"/>
              <a:gd name="connsiteX10" fmla="*/ 2740990 w 2740990"/>
              <a:gd name="connsiteY10" fmla="*/ 168843 h 3405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0990" h="3405187">
                <a:moveTo>
                  <a:pt x="2737014" y="0"/>
                </a:moveTo>
                <a:lnTo>
                  <a:pt x="2550901" y="0"/>
                </a:lnTo>
                <a:lnTo>
                  <a:pt x="2554960" y="168844"/>
                </a:lnTo>
                <a:cubicBezTo>
                  <a:pt x="2554960" y="1516319"/>
                  <a:pt x="1606862" y="2150027"/>
                  <a:pt x="641512" y="2922002"/>
                </a:cubicBezTo>
                <a:cubicBezTo>
                  <a:pt x="465716" y="3062585"/>
                  <a:pt x="291530" y="3200296"/>
                  <a:pt x="114085" y="3327787"/>
                </a:cubicBezTo>
                <a:lnTo>
                  <a:pt x="0" y="3405187"/>
                </a:lnTo>
                <a:lnTo>
                  <a:pt x="24734" y="3405187"/>
                </a:lnTo>
                <a:lnTo>
                  <a:pt x="238236" y="3405187"/>
                </a:lnTo>
                <a:lnTo>
                  <a:pt x="349992" y="3327786"/>
                </a:lnTo>
                <a:cubicBezTo>
                  <a:pt x="523810" y="3200295"/>
                  <a:pt x="694437" y="3062584"/>
                  <a:pt x="866640" y="2922001"/>
                </a:cubicBezTo>
                <a:cubicBezTo>
                  <a:pt x="1812265" y="2150026"/>
                  <a:pt x="2740990" y="1516318"/>
                  <a:pt x="2740990" y="168843"/>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4724006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7021586" cy="2016099"/>
          </a:xfrm>
          <a:prstGeom prst="rect">
            <a:avLst/>
          </a:prstGeom>
        </p:spPr>
      </p:pic>
      <p:pic>
        <p:nvPicPr>
          <p:cNvPr id="4" name="Grafik 3">
            <a:extLst>
              <a:ext uri="{FF2B5EF4-FFF2-40B4-BE49-F238E27FC236}">
                <a16:creationId xmlns:a16="http://schemas.microsoft.com/office/drawing/2014/main" id="{F29B9952-F3BB-4ED1-B03D-4637B9E350A5}"/>
              </a:ext>
            </a:extLst>
          </p:cNvPr>
          <p:cNvPicPr>
            <a:picLocks noChangeAspect="1"/>
          </p:cNvPicPr>
          <p:nvPr/>
        </p:nvPicPr>
        <p:blipFill>
          <a:blip r:embed="rId3"/>
          <a:stretch>
            <a:fillRect/>
          </a:stretch>
        </p:blipFill>
        <p:spPr>
          <a:xfrm>
            <a:off x="7252108" y="1375794"/>
            <a:ext cx="2272410" cy="5183935"/>
          </a:xfrm>
          <a:prstGeom prst="rect">
            <a:avLst/>
          </a:prstGeom>
        </p:spPr>
      </p:pic>
      <p:pic>
        <p:nvPicPr>
          <p:cNvPr id="7" name="Grafik 6">
            <a:extLst>
              <a:ext uri="{FF2B5EF4-FFF2-40B4-BE49-F238E27FC236}">
                <a16:creationId xmlns:a16="http://schemas.microsoft.com/office/drawing/2014/main" id="{32A27786-55F1-8C70-CF70-96EA3DB13C65}"/>
              </a:ext>
            </a:extLst>
          </p:cNvPr>
          <p:cNvPicPr>
            <a:picLocks noChangeAspect="1"/>
          </p:cNvPicPr>
          <p:nvPr/>
        </p:nvPicPr>
        <p:blipFill>
          <a:blip r:embed="rId4"/>
          <a:stretch>
            <a:fillRect/>
          </a:stretch>
        </p:blipFill>
        <p:spPr>
          <a:xfrm>
            <a:off x="7252108" y="149630"/>
            <a:ext cx="2526268" cy="1226164"/>
          </a:xfrm>
          <a:prstGeom prst="rect">
            <a:avLst/>
          </a:prstGeom>
        </p:spPr>
      </p:pic>
      <p:pic>
        <p:nvPicPr>
          <p:cNvPr id="10" name="Grafik 9" descr="Ein Bild, das Person enthält.&#10;&#10;Automatisch generierte Beschreibung">
            <a:extLst>
              <a:ext uri="{FF2B5EF4-FFF2-40B4-BE49-F238E27FC236}">
                <a16:creationId xmlns:a16="http://schemas.microsoft.com/office/drawing/2014/main" id="{8807D050-30F9-E830-250E-37185D9597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482" y="2725917"/>
            <a:ext cx="6815666" cy="3833812"/>
          </a:xfrm>
          <a:prstGeom prst="rect">
            <a:avLst/>
          </a:prstGeom>
        </p:spPr>
      </p:pic>
    </p:spTree>
    <p:extLst>
      <p:ext uri="{BB962C8B-B14F-4D97-AF65-F5344CB8AC3E}">
        <p14:creationId xmlns:p14="http://schemas.microsoft.com/office/powerpoint/2010/main" val="3825534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5972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Person, Bekleidung enthält.&#10;&#10;Automatisch generierte Beschreibung">
            <a:extLst>
              <a:ext uri="{FF2B5EF4-FFF2-40B4-BE49-F238E27FC236}">
                <a16:creationId xmlns:a16="http://schemas.microsoft.com/office/drawing/2014/main" id="{09666045-78D9-EE53-63B0-58144EA6ECE3}"/>
              </a:ext>
            </a:extLst>
          </p:cNvPr>
          <p:cNvPicPr>
            <a:picLocks noChangeAspect="1"/>
          </p:cNvPicPr>
          <p:nvPr/>
        </p:nvPicPr>
        <p:blipFill rotWithShape="1">
          <a:blip r:embed="rId2">
            <a:extLst>
              <a:ext uri="{28A0092B-C50C-407E-A947-70E740481C1C}">
                <a14:useLocalDpi xmlns:a14="http://schemas.microsoft.com/office/drawing/2010/main" val="0"/>
              </a:ext>
            </a:extLst>
          </a:blip>
          <a:srcRect t="13707" r="-3" b="-3"/>
          <a:stretch/>
        </p:blipFill>
        <p:spPr>
          <a:xfrm>
            <a:off x="155257" y="171715"/>
            <a:ext cx="4723222" cy="6129087"/>
          </a:xfrm>
          <a:prstGeom prst="rect">
            <a:avLst/>
          </a:prstGeom>
        </p:spPr>
      </p:pic>
      <p:pic>
        <p:nvPicPr>
          <p:cNvPr id="5" name="Grafik 4" descr="Ein Bild, das Person enthält.&#10;&#10;Automatisch generierte Beschreibung">
            <a:extLst>
              <a:ext uri="{FF2B5EF4-FFF2-40B4-BE49-F238E27FC236}">
                <a16:creationId xmlns:a16="http://schemas.microsoft.com/office/drawing/2014/main" id="{56FC8773-CD8F-3D3A-CD28-3269661B5AD6}"/>
              </a:ext>
            </a:extLst>
          </p:cNvPr>
          <p:cNvPicPr>
            <a:picLocks noChangeAspect="1"/>
          </p:cNvPicPr>
          <p:nvPr/>
        </p:nvPicPr>
        <p:blipFill rotWithShape="1">
          <a:blip r:embed="rId3">
            <a:extLst>
              <a:ext uri="{28A0092B-C50C-407E-A947-70E740481C1C}">
                <a14:useLocalDpi xmlns:a14="http://schemas.microsoft.com/office/drawing/2010/main" val="0"/>
              </a:ext>
            </a:extLst>
          </a:blip>
          <a:srcRect r="16358" b="-1"/>
          <a:stretch/>
        </p:blipFill>
        <p:spPr>
          <a:xfrm>
            <a:off x="5035004" y="171716"/>
            <a:ext cx="4715739" cy="3171422"/>
          </a:xfrm>
          <a:prstGeom prst="rect">
            <a:avLst/>
          </a:prstGeom>
        </p:spPr>
      </p:pic>
      <p:pic>
        <p:nvPicPr>
          <p:cNvPr id="7" name="Grafik 6" descr="Ein Bild, das Person, Personen, Gruppe, Menge enthält.&#10;&#10;Automatisch generierte Beschreibung">
            <a:extLst>
              <a:ext uri="{FF2B5EF4-FFF2-40B4-BE49-F238E27FC236}">
                <a16:creationId xmlns:a16="http://schemas.microsoft.com/office/drawing/2014/main" id="{F56EACA3-7288-4F2D-035C-D936BE4A467B}"/>
              </a:ext>
            </a:extLst>
          </p:cNvPr>
          <p:cNvPicPr>
            <a:picLocks noChangeAspect="1"/>
          </p:cNvPicPr>
          <p:nvPr/>
        </p:nvPicPr>
        <p:blipFill rotWithShape="1">
          <a:blip r:embed="rId4">
            <a:extLst>
              <a:ext uri="{28A0092B-C50C-407E-A947-70E740481C1C}">
                <a14:useLocalDpi xmlns:a14="http://schemas.microsoft.com/office/drawing/2010/main" val="0"/>
              </a:ext>
            </a:extLst>
          </a:blip>
          <a:srcRect l="4872" r="203"/>
          <a:stretch/>
        </p:blipFill>
        <p:spPr>
          <a:xfrm>
            <a:off x="5035004" y="3514856"/>
            <a:ext cx="4701439" cy="2785950"/>
          </a:xfrm>
          <a:prstGeom prst="rect">
            <a:avLst/>
          </a:prstGeom>
        </p:spPr>
      </p:pic>
    </p:spTree>
    <p:extLst>
      <p:ext uri="{BB962C8B-B14F-4D97-AF65-F5344CB8AC3E}">
        <p14:creationId xmlns:p14="http://schemas.microsoft.com/office/powerpoint/2010/main" val="2251083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Grafik 6" descr="Ein Bild, das Boden enthält.&#10;&#10;Automatisch generierte Beschreibung">
            <a:extLst>
              <a:ext uri="{FF2B5EF4-FFF2-40B4-BE49-F238E27FC236}">
                <a16:creationId xmlns:a16="http://schemas.microsoft.com/office/drawing/2014/main" id="{10E56D21-C9D6-424D-AAF9-CC3BC0461607}"/>
              </a:ext>
            </a:extLst>
          </p:cNvPr>
          <p:cNvPicPr>
            <a:picLocks noChangeAspect="1"/>
          </p:cNvPicPr>
          <p:nvPr/>
        </p:nvPicPr>
        <p:blipFill rotWithShape="1">
          <a:blip r:embed="rId2">
            <a:extLst>
              <a:ext uri="{28A0092B-C50C-407E-A947-70E740481C1C}">
                <a14:useLocalDpi xmlns:a14="http://schemas.microsoft.com/office/drawing/2010/main" val="0"/>
              </a:ext>
            </a:extLst>
          </a:blip>
          <a:srcRect t="13707" r="-3" b="-3"/>
          <a:stretch/>
        </p:blipFill>
        <p:spPr>
          <a:xfrm>
            <a:off x="155257" y="171715"/>
            <a:ext cx="4723222" cy="6129087"/>
          </a:xfrm>
          <a:prstGeom prst="rect">
            <a:avLst/>
          </a:prstGeom>
        </p:spPr>
      </p:pic>
      <p:pic>
        <p:nvPicPr>
          <p:cNvPr id="5" name="Grafik 4">
            <a:extLst>
              <a:ext uri="{FF2B5EF4-FFF2-40B4-BE49-F238E27FC236}">
                <a16:creationId xmlns:a16="http://schemas.microsoft.com/office/drawing/2014/main" id="{5E20E224-FB40-1779-70BF-29B45A30A306}"/>
              </a:ext>
            </a:extLst>
          </p:cNvPr>
          <p:cNvPicPr>
            <a:picLocks noChangeAspect="1"/>
          </p:cNvPicPr>
          <p:nvPr/>
        </p:nvPicPr>
        <p:blipFill rotWithShape="1">
          <a:blip r:embed="rId3">
            <a:extLst>
              <a:ext uri="{28A0092B-C50C-407E-A947-70E740481C1C}">
                <a14:useLocalDpi xmlns:a14="http://schemas.microsoft.com/office/drawing/2010/main" val="0"/>
              </a:ext>
            </a:extLst>
          </a:blip>
          <a:srcRect r="746"/>
          <a:stretch/>
        </p:blipFill>
        <p:spPr>
          <a:xfrm>
            <a:off x="5035004" y="171716"/>
            <a:ext cx="4715739" cy="3171422"/>
          </a:xfrm>
          <a:prstGeom prst="rect">
            <a:avLst/>
          </a:prstGeom>
        </p:spPr>
      </p:pic>
      <p:pic>
        <p:nvPicPr>
          <p:cNvPr id="3" name="Grafik 2" descr="Ein Bild, das Person enthält.&#10;&#10;Automatisch generierte Beschreibung">
            <a:extLst>
              <a:ext uri="{FF2B5EF4-FFF2-40B4-BE49-F238E27FC236}">
                <a16:creationId xmlns:a16="http://schemas.microsoft.com/office/drawing/2014/main" id="{09AC29C7-F19E-19A3-0099-2AED4107B77F}"/>
              </a:ext>
            </a:extLst>
          </p:cNvPr>
          <p:cNvPicPr>
            <a:picLocks noChangeAspect="1"/>
          </p:cNvPicPr>
          <p:nvPr/>
        </p:nvPicPr>
        <p:blipFill rotWithShape="1">
          <a:blip r:embed="rId4">
            <a:extLst>
              <a:ext uri="{28A0092B-C50C-407E-A947-70E740481C1C}">
                <a14:useLocalDpi xmlns:a14="http://schemas.microsoft.com/office/drawing/2010/main" val="0"/>
              </a:ext>
            </a:extLst>
          </a:blip>
          <a:srcRect l="5075"/>
          <a:stretch/>
        </p:blipFill>
        <p:spPr>
          <a:xfrm>
            <a:off x="5035004" y="3514856"/>
            <a:ext cx="4701439" cy="2785950"/>
          </a:xfrm>
          <a:prstGeom prst="rect">
            <a:avLst/>
          </a:prstGeom>
        </p:spPr>
      </p:pic>
    </p:spTree>
    <p:extLst>
      <p:ext uri="{BB962C8B-B14F-4D97-AF65-F5344CB8AC3E}">
        <p14:creationId xmlns:p14="http://schemas.microsoft.com/office/powerpoint/2010/main" val="16489818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FE86D8-65F5-D2AD-D219-47CB7767CC70}"/>
              </a:ext>
            </a:extLst>
          </p:cNvPr>
          <p:cNvSpPr txBox="1"/>
          <p:nvPr/>
        </p:nvSpPr>
        <p:spPr>
          <a:xfrm>
            <a:off x="0" y="0"/>
            <a:ext cx="2818701" cy="6863417"/>
          </a:xfrm>
          <a:prstGeom prst="rect">
            <a:avLst/>
          </a:prstGeom>
          <a:noFill/>
        </p:spPr>
        <p:txBody>
          <a:bodyPr wrap="square">
            <a:spAutoFit/>
          </a:bodyPr>
          <a:lstStyle/>
          <a:p>
            <a:pPr algn="just"/>
            <a:r>
              <a:rPr lang="de-DE" sz="1000" b="0" i="0" dirty="0">
                <a:solidFill>
                  <a:schemeClr val="tx2"/>
                </a:solidFill>
                <a:effectLst/>
                <a:latin typeface="Neutra2Text"/>
              </a:rPr>
              <a:t>»Welch ein Abgrund von Poesie im </a:t>
            </a:r>
            <a:r>
              <a:rPr lang="de-DE" sz="1000" b="0" i="1" dirty="0">
                <a:solidFill>
                  <a:schemeClr val="tx2"/>
                </a:solidFill>
                <a:effectLst/>
                <a:latin typeface="Neutra2Text"/>
              </a:rPr>
              <a:t>Onegin</a:t>
            </a:r>
            <a:r>
              <a:rPr lang="de-DE" sz="1000" b="0" i="0" dirty="0">
                <a:solidFill>
                  <a:schemeClr val="tx2"/>
                </a:solidFill>
                <a:effectLst/>
                <a:latin typeface="Neutra2Text"/>
              </a:rPr>
              <a:t>. Du wirst nicht glauben, in welchem Grade ich auf diesen Stoff scharf bin.« Mit diesen Worten schwärmte Peter I. Tschaikowski vor seinem Bruder Modest von Puschkins Versroman. Im Mai 1877 von der Sängerin Elisabeth </a:t>
            </a:r>
            <a:r>
              <a:rPr lang="de-DE" sz="1000" b="0" i="0" dirty="0" err="1">
                <a:solidFill>
                  <a:schemeClr val="tx2"/>
                </a:solidFill>
                <a:effectLst/>
                <a:latin typeface="Neutra2Text"/>
              </a:rPr>
              <a:t>Lawrowskaja</a:t>
            </a:r>
            <a:r>
              <a:rPr lang="de-DE" sz="1000" b="0" i="0" dirty="0">
                <a:solidFill>
                  <a:schemeClr val="tx2"/>
                </a:solidFill>
                <a:effectLst/>
                <a:latin typeface="Neutra2Text"/>
              </a:rPr>
              <a:t> darauf aufmerksam gemacht, verschlang der Komponist das Werk innerhalb von nur einer Nacht und skizzierte bereits am nächsten Morgen Grundzüge seiner Oper: »Ich halte Ausschau nach einem intimen, aber kraftvollen Drama, das auf Konflikten beruht, die mich im Innersten berühren.« Entstanden ist ein Meisterwerk, das von der Einsamkeit und Zerrissenheit menschlicher Gefühle erzählt. Tatiana sehnt sich in der russischen Provinz nach einer romantischen Liebe, von der sie bislang nur in Büchern gelesen hat, und glaubt, mit Eugen Onegin den idealen Partner gefunden zu haben. Doch dieser weist sie brüsk zurück. Erst Jahre später, Tatiana ist mittlerweile mit Fürst </a:t>
            </a:r>
            <a:r>
              <a:rPr lang="de-DE" sz="1000" b="0" i="0" dirty="0" err="1">
                <a:solidFill>
                  <a:schemeClr val="tx2"/>
                </a:solidFill>
                <a:effectLst/>
                <a:latin typeface="Neutra2Text"/>
              </a:rPr>
              <a:t>Gremin</a:t>
            </a:r>
            <a:r>
              <a:rPr lang="de-DE" sz="1000" b="0" i="0" dirty="0">
                <a:solidFill>
                  <a:schemeClr val="tx2"/>
                </a:solidFill>
                <a:effectLst/>
                <a:latin typeface="Neutra2Text"/>
              </a:rPr>
              <a:t> verheiratet, wird ihm bewusst, dass er damals einen Fehler begangen hat.</a:t>
            </a:r>
            <a:endParaRPr lang="en-US" altLang="zh-CN" sz="1000" b="0" i="1" dirty="0">
              <a:solidFill>
                <a:schemeClr val="tx2"/>
              </a:solidFill>
              <a:effectLst/>
              <a:latin typeface="Neutra2Text"/>
            </a:endParaRPr>
          </a:p>
          <a:p>
            <a:pPr algn="just"/>
            <a:r>
              <a:rPr lang="zh-CN" altLang="en-US" sz="1000" b="0" i="1" dirty="0">
                <a:solidFill>
                  <a:schemeClr val="tx2"/>
                </a:solidFill>
                <a:effectLst/>
                <a:latin typeface="Neutra2Text"/>
              </a:rPr>
              <a:t>“奥涅金</a:t>
            </a:r>
            <a:r>
              <a:rPr lang="zh-CN" altLang="en-US" sz="1000" b="0" i="0" dirty="0">
                <a:solidFill>
                  <a:schemeClr val="tx2"/>
                </a:solidFill>
                <a:effectLst/>
                <a:latin typeface="Neutra2Text"/>
              </a:rPr>
              <a:t>的诗歌多么深渊啊</a:t>
            </a:r>
            <a:r>
              <a:rPr lang="en-US" altLang="zh-CN" sz="1000" b="0" i="0" dirty="0">
                <a:solidFill>
                  <a:schemeClr val="tx2"/>
                </a:solidFill>
                <a:effectLst/>
                <a:latin typeface="Neutra2Text"/>
              </a:rPr>
              <a:t>. </a:t>
            </a:r>
            <a:r>
              <a:rPr lang="zh-CN" altLang="en-US" sz="1000" b="0" i="0" dirty="0">
                <a:solidFill>
                  <a:schemeClr val="tx2"/>
                </a:solidFill>
                <a:effectLst/>
                <a:latin typeface="Neutra2Text"/>
              </a:rPr>
              <a:t>你不会相信我对这个主题的热衷程度。</a:t>
            </a:r>
            <a:r>
              <a:rPr lang="en-US" altLang="zh-CN" sz="1000" b="0" i="0" dirty="0">
                <a:solidFill>
                  <a:schemeClr val="tx2"/>
                </a:solidFill>
                <a:effectLst/>
                <a:latin typeface="Neutra2Text"/>
              </a:rPr>
              <a:t>« </a:t>
            </a:r>
            <a:r>
              <a:rPr lang="zh-CN" altLang="en-US" sz="1000" b="0" i="0" dirty="0">
                <a:solidFill>
                  <a:schemeClr val="tx2"/>
                </a:solidFill>
                <a:effectLst/>
                <a:latin typeface="Neutra2Text"/>
              </a:rPr>
              <a:t>彼得</a:t>
            </a:r>
            <a:r>
              <a:rPr lang="en-US" altLang="zh-CN" sz="1000" b="0" i="0" dirty="0">
                <a:solidFill>
                  <a:schemeClr val="tx2"/>
                </a:solidFill>
                <a:effectLst/>
                <a:latin typeface="Neutra2Text"/>
              </a:rPr>
              <a:t>·</a:t>
            </a:r>
            <a:r>
              <a:rPr lang="zh-CN" altLang="en-US" sz="1000" b="0" i="0" dirty="0">
                <a:solidFill>
                  <a:schemeClr val="tx2"/>
                </a:solidFill>
                <a:effectLst/>
                <a:latin typeface="Neutra2Text"/>
              </a:rPr>
              <a:t>柴可夫斯基 </a:t>
            </a:r>
            <a:r>
              <a:rPr lang="en-US" altLang="zh-CN" sz="1000" b="0" i="0" dirty="0">
                <a:solidFill>
                  <a:schemeClr val="tx2"/>
                </a:solidFill>
                <a:effectLst/>
                <a:latin typeface="Neutra2Text"/>
              </a:rPr>
              <a:t>(Peter I. Tchaikovsky) </a:t>
            </a:r>
            <a:r>
              <a:rPr lang="zh-CN" altLang="en-US" sz="1000" b="0" i="0" dirty="0">
                <a:solidFill>
                  <a:schemeClr val="tx2"/>
                </a:solidFill>
                <a:effectLst/>
                <a:latin typeface="Neutra2Text"/>
              </a:rPr>
              <a:t>用这些话向他的兄弟莫德斯特 </a:t>
            </a:r>
            <a:r>
              <a:rPr lang="en-US" altLang="zh-CN" sz="1000" b="0" i="0" dirty="0">
                <a:solidFill>
                  <a:schemeClr val="tx2"/>
                </a:solidFill>
                <a:effectLst/>
                <a:latin typeface="Neutra2Text"/>
              </a:rPr>
              <a:t>(Modest) </a:t>
            </a:r>
            <a:r>
              <a:rPr lang="zh-CN" altLang="en-US" sz="1000" b="0" i="0" dirty="0">
                <a:solidFill>
                  <a:schemeClr val="tx2"/>
                </a:solidFill>
                <a:effectLst/>
                <a:latin typeface="Neutra2Text"/>
              </a:rPr>
              <a:t>讲述了普希金 </a:t>
            </a:r>
            <a:r>
              <a:rPr lang="en-US" altLang="zh-CN" sz="1000" b="0" i="0" dirty="0">
                <a:solidFill>
                  <a:schemeClr val="tx2"/>
                </a:solidFill>
                <a:effectLst/>
                <a:latin typeface="Neutra2Text"/>
              </a:rPr>
              <a:t>(Pushkin) </a:t>
            </a:r>
            <a:r>
              <a:rPr lang="zh-CN" altLang="en-US" sz="1000" b="0" i="0" dirty="0">
                <a:solidFill>
                  <a:schemeClr val="tx2"/>
                </a:solidFill>
                <a:effectLst/>
                <a:latin typeface="Neutra2Text"/>
              </a:rPr>
              <a:t>的诗歌小说。</a:t>
            </a:r>
            <a:r>
              <a:rPr lang="en-US" altLang="zh-CN" sz="1000" b="0" i="0" dirty="0">
                <a:solidFill>
                  <a:schemeClr val="tx2"/>
                </a:solidFill>
                <a:effectLst/>
                <a:latin typeface="Neutra2Text"/>
              </a:rPr>
              <a:t>1877 </a:t>
            </a:r>
            <a:r>
              <a:rPr lang="zh-CN" altLang="en-US" sz="1000" b="0" i="0" dirty="0">
                <a:solidFill>
                  <a:schemeClr val="tx2"/>
                </a:solidFill>
                <a:effectLst/>
                <a:latin typeface="Neutra2Text"/>
              </a:rPr>
              <a:t>年 </a:t>
            </a:r>
            <a:r>
              <a:rPr lang="en-US" altLang="zh-CN" sz="1000" b="0" i="0" dirty="0">
                <a:solidFill>
                  <a:schemeClr val="tx2"/>
                </a:solidFill>
                <a:effectLst/>
                <a:latin typeface="Neutra2Text"/>
              </a:rPr>
              <a:t>5 </a:t>
            </a:r>
            <a:r>
              <a:rPr lang="zh-CN" altLang="en-US" sz="1000" b="0" i="0" dirty="0">
                <a:solidFill>
                  <a:schemeClr val="tx2"/>
                </a:solidFill>
                <a:effectLst/>
                <a:latin typeface="Neutra2Text"/>
              </a:rPr>
              <a:t>月，歌手伊丽莎白</a:t>
            </a:r>
            <a:r>
              <a:rPr lang="en-US" altLang="zh-CN" sz="1000" b="0" i="0" dirty="0">
                <a:solidFill>
                  <a:schemeClr val="tx2"/>
                </a:solidFill>
                <a:effectLst/>
                <a:latin typeface="Neutra2Text"/>
              </a:rPr>
              <a:t>·</a:t>
            </a:r>
            <a:r>
              <a:rPr lang="zh-CN" altLang="en-US" sz="1000" b="0" i="0" dirty="0">
                <a:solidFill>
                  <a:schemeClr val="tx2"/>
                </a:solidFill>
                <a:effectLst/>
                <a:latin typeface="Neutra2Text"/>
              </a:rPr>
              <a:t>拉夫罗夫斯卡娅 </a:t>
            </a:r>
            <a:r>
              <a:rPr lang="en-US" altLang="zh-CN" sz="1000" b="0" i="0" dirty="0">
                <a:solidFill>
                  <a:schemeClr val="tx2"/>
                </a:solidFill>
                <a:effectLst/>
                <a:latin typeface="Neutra2Text"/>
              </a:rPr>
              <a:t>(Elizabeth </a:t>
            </a:r>
            <a:r>
              <a:rPr lang="en-US" altLang="zh-CN" sz="1000" b="0" i="0" dirty="0" err="1">
                <a:solidFill>
                  <a:schemeClr val="tx2"/>
                </a:solidFill>
                <a:effectLst/>
                <a:latin typeface="Neutra2Text"/>
              </a:rPr>
              <a:t>Lavrovskaya</a:t>
            </a:r>
            <a:r>
              <a:rPr lang="en-US" altLang="zh-CN" sz="1000" b="0" i="0" dirty="0">
                <a:solidFill>
                  <a:schemeClr val="tx2"/>
                </a:solidFill>
                <a:effectLst/>
                <a:latin typeface="Neutra2Text"/>
              </a:rPr>
              <a:t>) </a:t>
            </a:r>
            <a:r>
              <a:rPr lang="zh-CN" altLang="en-US" sz="1000" b="0" i="0" dirty="0">
                <a:solidFill>
                  <a:schemeClr val="tx2"/>
                </a:solidFill>
                <a:effectLst/>
                <a:latin typeface="Neutra2Text"/>
              </a:rPr>
              <a:t>为之着迷，这位作曲家只用了一个晚上就读完了这部作品，第二天早上就已经在概述他的歌剧的主要特点：</a:t>
            </a:r>
            <a:r>
              <a:rPr lang="en-US" altLang="zh-CN" sz="1000" b="0" i="0" dirty="0">
                <a:solidFill>
                  <a:schemeClr val="tx2"/>
                </a:solidFill>
                <a:effectLst/>
                <a:latin typeface="Neutra2Text"/>
              </a:rPr>
              <a:t>»</a:t>
            </a:r>
            <a:r>
              <a:rPr lang="zh-CN" altLang="en-US" sz="1000" b="0" i="0" dirty="0">
                <a:solidFill>
                  <a:schemeClr val="tx2"/>
                </a:solidFill>
                <a:effectLst/>
                <a:latin typeface="Neutra2Text"/>
              </a:rPr>
              <a:t>我正在寻找一部基于触及的冲突的亲密而强大的戏剧我的核心。</a:t>
            </a:r>
            <a:r>
              <a:rPr lang="en-US" altLang="zh-CN" sz="1000" b="0" i="0" dirty="0">
                <a:solidFill>
                  <a:schemeClr val="tx2"/>
                </a:solidFill>
                <a:effectLst/>
                <a:latin typeface="Neutra2Text"/>
              </a:rPr>
              <a:t>« </a:t>
            </a:r>
            <a:r>
              <a:rPr lang="zh-CN" altLang="en-US" sz="1000" b="0" i="0" dirty="0">
                <a:solidFill>
                  <a:schemeClr val="tx2"/>
                </a:solidFill>
                <a:effectLst/>
                <a:latin typeface="Neutra2Text"/>
              </a:rPr>
              <a:t>结果是一部杰作，讲述了人类情感的孤独和冲突。塔蒂亚娜（</a:t>
            </a:r>
            <a:r>
              <a:rPr lang="en-US" altLang="zh-CN" sz="1000" b="0" i="0" dirty="0">
                <a:solidFill>
                  <a:schemeClr val="tx2"/>
                </a:solidFill>
                <a:effectLst/>
                <a:latin typeface="Neutra2Text"/>
              </a:rPr>
              <a:t>Tatiana</a:t>
            </a:r>
            <a:r>
              <a:rPr lang="zh-CN" altLang="en-US" sz="1000" b="0" i="0" dirty="0">
                <a:solidFill>
                  <a:schemeClr val="tx2"/>
                </a:solidFill>
                <a:effectLst/>
                <a:latin typeface="Neutra2Text"/>
              </a:rPr>
              <a:t>）向往俄罗斯各省的浪漫爱情，她迄今为止只在书上读过，并相信她在尤金</a:t>
            </a:r>
            <a:r>
              <a:rPr lang="en-US" altLang="zh-CN" sz="1000" b="0" i="0" dirty="0">
                <a:solidFill>
                  <a:schemeClr val="tx2"/>
                </a:solidFill>
                <a:effectLst/>
                <a:latin typeface="Neutra2Text"/>
              </a:rPr>
              <a:t>·</a:t>
            </a:r>
            <a:r>
              <a:rPr lang="zh-CN" altLang="en-US" sz="1000" b="0" i="0" dirty="0">
                <a:solidFill>
                  <a:schemeClr val="tx2"/>
                </a:solidFill>
                <a:effectLst/>
                <a:latin typeface="Neutra2Text"/>
              </a:rPr>
              <a:t>奥涅金（</a:t>
            </a:r>
            <a:r>
              <a:rPr lang="en-US" altLang="zh-CN" sz="1000" b="0" i="0" dirty="0">
                <a:solidFill>
                  <a:schemeClr val="tx2"/>
                </a:solidFill>
                <a:effectLst/>
                <a:latin typeface="Neutra2Text"/>
              </a:rPr>
              <a:t>Eugene </a:t>
            </a:r>
            <a:r>
              <a:rPr lang="en-US" altLang="zh-CN" sz="1000" b="0" i="0" dirty="0" err="1">
                <a:solidFill>
                  <a:schemeClr val="tx2"/>
                </a:solidFill>
                <a:effectLst/>
                <a:latin typeface="Neutra2Text"/>
              </a:rPr>
              <a:t>Onegin</a:t>
            </a:r>
            <a:r>
              <a:rPr lang="zh-CN" altLang="en-US" sz="1000" b="0" i="0" dirty="0">
                <a:solidFill>
                  <a:schemeClr val="tx2"/>
                </a:solidFill>
                <a:effectLst/>
                <a:latin typeface="Neutra2Text"/>
              </a:rPr>
              <a:t>）身上找到了理想的伴侣。但他粗鲁地拒绝了她。仅仅几年后</a:t>
            </a:r>
          </a:p>
          <a:p>
            <a:pPr algn="just"/>
            <a:endParaRPr lang="de-DE" sz="1000" b="0" i="0" dirty="0">
              <a:solidFill>
                <a:schemeClr val="tx2"/>
              </a:solidFill>
              <a:effectLst/>
              <a:latin typeface="Neutra2Text"/>
            </a:endParaRPr>
          </a:p>
          <a:p>
            <a:pPr algn="just"/>
            <a:r>
              <a:rPr lang="de-DE" sz="1000" b="0" i="0" dirty="0">
                <a:solidFill>
                  <a:schemeClr val="tx2"/>
                </a:solidFill>
                <a:effectLst/>
                <a:latin typeface="Neutra2Text"/>
              </a:rPr>
              <a:t>Dorothea Kirschbaums Inszenierung verortet die russische Gesellschaft in postsowjetischer Zeit und konzentriert sich einfühlsam auf das Seelenleben der Protagonisten.</a:t>
            </a:r>
          </a:p>
          <a:p>
            <a:pPr algn="just"/>
            <a:r>
              <a:rPr lang="en-US" altLang="zh-CN" sz="1000" b="0" i="0" dirty="0">
                <a:solidFill>
                  <a:schemeClr val="tx2"/>
                </a:solidFill>
                <a:effectLst/>
                <a:latin typeface="Neutra2Text"/>
              </a:rPr>
              <a:t>Dorothea </a:t>
            </a:r>
            <a:r>
              <a:rPr lang="en-US" altLang="zh-CN" sz="1000" b="0" i="0" dirty="0" err="1">
                <a:solidFill>
                  <a:schemeClr val="tx2"/>
                </a:solidFill>
                <a:effectLst/>
                <a:latin typeface="Neutra2Text"/>
              </a:rPr>
              <a:t>Kirschbaum</a:t>
            </a:r>
            <a:r>
              <a:rPr lang="en-US" altLang="zh-CN" sz="1000" b="0" i="0" dirty="0">
                <a:solidFill>
                  <a:schemeClr val="tx2"/>
                </a:solidFill>
                <a:effectLst/>
                <a:latin typeface="Neutra2Text"/>
              </a:rPr>
              <a:t> </a:t>
            </a:r>
            <a:r>
              <a:rPr lang="zh-CN" altLang="en-US" sz="1000" b="0" i="0" dirty="0">
                <a:solidFill>
                  <a:schemeClr val="tx2"/>
                </a:solidFill>
                <a:effectLst/>
                <a:latin typeface="Neutra2Text"/>
              </a:rPr>
              <a:t>的作品将俄罗斯社会定位于后苏联时代，敏感地关注主人公的内心生活。</a:t>
            </a:r>
          </a:p>
        </p:txBody>
      </p:sp>
      <p:sp>
        <p:nvSpPr>
          <p:cNvPr id="6" name="Textfeld 5">
            <a:extLst>
              <a:ext uri="{FF2B5EF4-FFF2-40B4-BE49-F238E27FC236}">
                <a16:creationId xmlns:a16="http://schemas.microsoft.com/office/drawing/2014/main" id="{9A311201-1932-0C60-AE68-863CDC33CF1D}"/>
              </a:ext>
            </a:extLst>
          </p:cNvPr>
          <p:cNvSpPr txBox="1"/>
          <p:nvPr/>
        </p:nvSpPr>
        <p:spPr>
          <a:xfrm>
            <a:off x="2912378" y="0"/>
            <a:ext cx="6993622" cy="6709529"/>
          </a:xfrm>
          <a:prstGeom prst="rect">
            <a:avLst/>
          </a:prstGeom>
          <a:noFill/>
        </p:spPr>
        <p:txBody>
          <a:bodyPr wrap="square">
            <a:spAutoFit/>
          </a:bodyPr>
          <a:lstStyle/>
          <a:p>
            <a:pPr algn="l"/>
            <a:r>
              <a:rPr lang="zh-CN" altLang="en-US" sz="1000" b="1" i="0" dirty="0">
                <a:solidFill>
                  <a:srgbClr val="222222"/>
                </a:solidFill>
                <a:effectLst/>
                <a:latin typeface="Helvetica Neue"/>
              </a:rPr>
              <a:t>第一幕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第一场景</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拉琳家族庄园的花园</a:t>
            </a:r>
          </a:p>
          <a:p>
            <a:pPr algn="l"/>
            <a:r>
              <a:rPr lang="zh-CN" altLang="en-US" sz="1000" b="0" i="0" dirty="0">
                <a:solidFill>
                  <a:srgbClr val="222222"/>
                </a:solidFill>
                <a:effectLst/>
                <a:latin typeface="Helvetica Neue"/>
              </a:rPr>
              <a:t>拉琳娜夫人和保姆闲坐在花园里：大家能听见夫人的两个女儿，塔提雅娜和奥尔嘉在屋内。一队农民在唱滑稽歌曲，讲述如何对磨坊主的女儿唱情歌。塔提亚娜正在阅读一本浪漫言情小说，但她母亲告诉她，现实生活大有不同。奥尔嘉的未婚夫，年轻诗人连斯基，带着朋友，厌世的圣彼得堡名流叶甫盖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奥涅金到访。奥涅金对连斯基选择外向的奥尔嘉，而非浪漫的塔提雅娜感到惊讶。塔提雅娜却马上为奥涅金所迷倒。</a:t>
            </a:r>
          </a:p>
          <a:p>
            <a:pPr algn="l"/>
            <a:r>
              <a:rPr lang="zh-CN" altLang="en-US" sz="1000" b="0" i="0" dirty="0">
                <a:solidFill>
                  <a:srgbClr val="222222"/>
                </a:solidFill>
                <a:effectLst/>
                <a:latin typeface="Helvetica Neue"/>
              </a:rPr>
              <a:t>第二场景：塔提亚娜的睡房</a:t>
            </a:r>
          </a:p>
          <a:p>
            <a:pPr algn="l"/>
            <a:r>
              <a:rPr lang="zh-CN" altLang="en-US" sz="1000" b="0" i="0" dirty="0">
                <a:solidFill>
                  <a:srgbClr val="222222"/>
                </a:solidFill>
                <a:effectLst/>
                <a:latin typeface="Helvetica Neue"/>
              </a:rPr>
              <a:t>塔提亚娜向保姆坦承自己陷入热恋。独在闺房，便在自己对奥涅金的疯狂迷恋下，开始写信给他</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著名的“书信场景”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。信写完已是天亮，塔提雅娜求保姆把信送到奥涅金处。</a:t>
            </a:r>
          </a:p>
          <a:p>
            <a:pPr algn="l"/>
            <a:r>
              <a:rPr lang="zh-CN" altLang="en-US" sz="1000" b="0" i="0" dirty="0">
                <a:solidFill>
                  <a:srgbClr val="222222"/>
                </a:solidFill>
                <a:effectLst/>
                <a:latin typeface="Helvetica Neue"/>
              </a:rPr>
              <a:t>第三场景</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拉琳家族庄园的某一部分</a:t>
            </a:r>
          </a:p>
          <a:p>
            <a:pPr algn="l"/>
            <a:r>
              <a:rPr lang="zh-CN" altLang="en-US" sz="1000" b="0" i="0" dirty="0">
                <a:solidFill>
                  <a:srgbClr val="222222"/>
                </a:solidFill>
                <a:effectLst/>
                <a:latin typeface="Helvetica Neue"/>
              </a:rPr>
              <a:t>奥涅金来和塔提雅娜相见，答复她的来函。奥涅金毫不留情地解释到，自己不是一个轻易堕入爱河的人，且自以为结婚不适合自己。塔提雅娜顿时情绪崩溃，无言以对。</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1" i="0" dirty="0">
                <a:solidFill>
                  <a:srgbClr val="222222"/>
                </a:solidFill>
                <a:effectLst/>
                <a:latin typeface="Helvetica Neue"/>
              </a:rPr>
              <a:t>第二幕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第一场景：拉琳家的宴会厅，塔提雅娜的命名日舞会</a:t>
            </a:r>
          </a:p>
          <a:p>
            <a:pPr algn="l"/>
            <a:r>
              <a:rPr lang="zh-CN" altLang="en-US" sz="1000" b="0" i="0" dirty="0">
                <a:solidFill>
                  <a:srgbClr val="222222"/>
                </a:solidFill>
                <a:effectLst/>
                <a:latin typeface="Helvetica Neue"/>
              </a:rPr>
              <a:t>奥涅金无法忍受当地人对他和塔提雅娜的闲言闲语，迁怒于怂恿他来者舞会的连斯基，于是开始挑逗奥尔嘉，并和奥尔嘉跳舞。连斯基表现得相当嫉妒，但奥尔嘉毫不察觉。虽有拉琳家法国邻居特利盖先生的献唱转移视线，但连、奥二人的争吵终于一发不可收拾。连斯基当众宣布与奥涅金绝交，还要和奥涅金决斗。奥涅金虽有众多不安，但最终也接受挑战。</a:t>
            </a:r>
          </a:p>
          <a:p>
            <a:pPr algn="l"/>
            <a:r>
              <a:rPr lang="zh-CN" altLang="en-US" sz="1000" b="0" i="0" dirty="0">
                <a:solidFill>
                  <a:srgbClr val="222222"/>
                </a:solidFill>
                <a:effectLst/>
                <a:latin typeface="Helvetica Neue"/>
              </a:rPr>
              <a:t>第二场景：林间小溪畔的清晨</a:t>
            </a:r>
          </a:p>
          <a:p>
            <a:pPr algn="l"/>
            <a:r>
              <a:rPr lang="zh-CN" altLang="en-US" sz="1000" b="0" i="0" dirty="0">
                <a:solidFill>
                  <a:srgbClr val="222222"/>
                </a:solidFill>
                <a:effectLst/>
                <a:latin typeface="Helvetica Neue"/>
              </a:rPr>
              <a:t>连斯基在等待奥涅金时，寄情于歌，担忧自己未卜的命运和表达对奥尔嘉的爱。奥涅金抵达现场，两人皆不想刀枪相见，但却无勇气阻止决斗发生。奥涅金最终杀死了连斯基。</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1" i="0" dirty="0">
                <a:solidFill>
                  <a:srgbClr val="222222"/>
                </a:solidFill>
                <a:effectLst/>
                <a:latin typeface="Helvetica Neue"/>
              </a:rPr>
              <a:t>第三幕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第一场景：圣彼得堡某贵族家的舞厅，数年后</a:t>
            </a:r>
          </a:p>
          <a:p>
            <a:pPr algn="l"/>
            <a:r>
              <a:rPr lang="zh-CN" altLang="en-US" sz="1000" b="0" i="0" dirty="0">
                <a:solidFill>
                  <a:srgbClr val="222222"/>
                </a:solidFill>
                <a:effectLst/>
                <a:latin typeface="Helvetica Neue"/>
              </a:rPr>
              <a:t>奥涅金流亡海外，反思自己空洞的人生和为连斯基之死而自责。格列明亲王偕同王妃到场，而王妃正正是昔日的塔提雅娜，如今已是一位雍容高雅的贵夫人。格列明亲王歌颂塔提雅娜带给他的幸福，并介绍塔提雅娜与奥涅金。奥涅金这次反被塔提雅娜深深迷住，热情如火地渴望重新获得她的爱。</a:t>
            </a:r>
          </a:p>
          <a:p>
            <a:pPr algn="l"/>
            <a:r>
              <a:rPr lang="zh-CN" altLang="en-US" sz="1000" b="0" i="0" dirty="0">
                <a:solidFill>
                  <a:srgbClr val="222222"/>
                </a:solidFill>
                <a:effectLst/>
                <a:latin typeface="Helvetica Neue"/>
              </a:rPr>
              <a:t>第二场景：格列明亲王府第的会客室</a:t>
            </a:r>
          </a:p>
          <a:p>
            <a:pPr algn="l"/>
            <a:r>
              <a:rPr lang="zh-CN" altLang="en-US" sz="1000" b="0" i="0" dirty="0">
                <a:solidFill>
                  <a:srgbClr val="222222"/>
                </a:solidFill>
                <a:effectLst/>
                <a:latin typeface="Helvetica Neue"/>
              </a:rPr>
              <a:t>塔提雅娜收到奥涅金的来信。奥涅金前来乞求她的原谅和爱。塔提雅娜质问为什么现在奥涅金要对她求爱，甚至怀疑奥涅金因自己的社会地位而起色心。奥涅金坦承自己的真心和热情。塔提雅娜感动落泪，大叹幸福本是垂手可得，但随即命令奥涅金离开。其后塔提雅娜坦承自己依然深爱奥涅金，但要对自己丈夫保持忠贞。奥涅金再次恳求，但最后塔提雅娜离开房间，遗下绝望的奥涅金。</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1" i="0" dirty="0">
                <a:solidFill>
                  <a:srgbClr val="222222"/>
                </a:solidFill>
                <a:effectLst/>
                <a:latin typeface="Helvetica Neue"/>
              </a:rPr>
              <a:t>名段</a:t>
            </a:r>
            <a:endParaRPr lang="zh-CN" altLang="en-US" sz="1000" b="0" i="0" dirty="0">
              <a:solidFill>
                <a:srgbClr val="222222"/>
              </a:solidFill>
              <a:effectLst/>
              <a:latin typeface="Helvetica Neue"/>
            </a:endParaRPr>
          </a:p>
          <a:p>
            <a:pPr algn="l"/>
            <a:r>
              <a:rPr lang="zh-CN" altLang="en-US" sz="1000" b="1" i="0" dirty="0">
                <a:solidFill>
                  <a:srgbClr val="222222"/>
                </a:solidFill>
                <a:effectLst/>
                <a:latin typeface="Helvetica Neue"/>
              </a:rPr>
              <a:t>第一幕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书信场景咏叹调：“让我死去，但先</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Сцена</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письма</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Пускай</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погибну</a:t>
            </a:r>
            <a:r>
              <a:rPr lang="en-US" altLang="zh-CN" sz="1000" b="0" i="0" dirty="0">
                <a:solidFill>
                  <a:srgbClr val="222222"/>
                </a:solidFill>
                <a:effectLst/>
                <a:latin typeface="Helvetica Neue"/>
              </a:rPr>
              <a:t> я, </a:t>
            </a:r>
            <a:r>
              <a:rPr lang="en-US" altLang="zh-CN" sz="1000" b="0" i="0" dirty="0" err="1">
                <a:solidFill>
                  <a:srgbClr val="222222"/>
                </a:solidFill>
                <a:effectLst/>
                <a:latin typeface="Helvetica Neue"/>
              </a:rPr>
              <a:t>но</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прежде</a:t>
            </a:r>
            <a:r>
              <a:rPr lang="en-US" altLang="zh-CN" sz="1000" b="0" i="0" dirty="0">
                <a:solidFill>
                  <a:srgbClr val="222222"/>
                </a:solidFill>
                <a:effectLst/>
                <a:latin typeface="Helvetica Neue"/>
              </a:rPr>
              <a:t>…» , </a:t>
            </a:r>
            <a:r>
              <a:rPr lang="zh-CN" altLang="en-US" sz="1000" b="0" i="0" dirty="0">
                <a:solidFill>
                  <a:srgbClr val="222222"/>
                </a:solidFill>
                <a:effectLst/>
                <a:latin typeface="Helvetica Neue"/>
              </a:rPr>
              <a:t>塔提雅娜</a:t>
            </a:r>
            <a:r>
              <a:rPr lang="en-US" altLang="zh-CN" sz="1000" b="0" i="0" dirty="0">
                <a:solidFill>
                  <a:srgbClr val="222222"/>
                </a:solidFill>
                <a:effectLst/>
                <a:latin typeface="Helvetica Neue"/>
              </a:rPr>
              <a:t>)</a:t>
            </a:r>
          </a:p>
          <a:p>
            <a:pPr algn="l"/>
            <a:r>
              <a:rPr lang="zh-CN" altLang="en-US" sz="1000" b="1" i="0" dirty="0">
                <a:solidFill>
                  <a:srgbClr val="222222"/>
                </a:solidFill>
                <a:effectLst/>
                <a:latin typeface="Helvetica Neue"/>
              </a:rPr>
              <a:t>第二幕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圆舞曲</a:t>
            </a:r>
          </a:p>
          <a:p>
            <a:pPr algn="l"/>
            <a:r>
              <a:rPr lang="zh-CN" altLang="en-US" sz="1000" b="0" i="0" dirty="0">
                <a:solidFill>
                  <a:srgbClr val="222222"/>
                </a:solidFill>
                <a:effectLst/>
                <a:latin typeface="Helvetica Neue"/>
              </a:rPr>
              <a:t>咏叹调：“青春的黄金岁月，你到哪里去了</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Куда</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куда</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вы</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удалились</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весны</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моей</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златые</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дни</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，连斯基</a:t>
            </a:r>
            <a:r>
              <a:rPr lang="en-US" altLang="zh-CN" sz="1000" b="0" i="0" dirty="0">
                <a:solidFill>
                  <a:srgbClr val="222222"/>
                </a:solidFill>
                <a:effectLst/>
                <a:latin typeface="Helvetica Neue"/>
              </a:rPr>
              <a:t>)</a:t>
            </a:r>
          </a:p>
          <a:p>
            <a:pPr algn="l"/>
            <a:r>
              <a:rPr lang="zh-CN" altLang="en-US" sz="1000" b="1" i="0" dirty="0">
                <a:solidFill>
                  <a:srgbClr val="222222"/>
                </a:solidFill>
                <a:effectLst/>
                <a:latin typeface="Helvetica Neue"/>
              </a:rPr>
              <a:t>第三幕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波兰舞曲</a:t>
            </a:r>
          </a:p>
          <a:p>
            <a:pPr algn="l"/>
            <a:r>
              <a:rPr lang="zh-CN" altLang="en-US" sz="1000" b="0" i="0" dirty="0">
                <a:solidFill>
                  <a:srgbClr val="222222"/>
                </a:solidFill>
                <a:effectLst/>
                <a:latin typeface="Helvetica Neue"/>
              </a:rPr>
              <a:t>咏叹调：“爱情无分老幼” </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Любви</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все</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возрасты</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покорны</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，格列明亲王</a:t>
            </a:r>
            <a:r>
              <a:rPr lang="en-US" altLang="zh-CN" sz="1000" b="0" i="0" dirty="0">
                <a:solidFill>
                  <a:srgbClr val="222222"/>
                </a:solidFill>
                <a:effectLst/>
                <a:latin typeface="Helvetica Neue"/>
              </a:rPr>
              <a:t>)</a:t>
            </a:r>
          </a:p>
          <a:p>
            <a:pPr algn="l"/>
            <a:r>
              <a:rPr lang="zh-CN" altLang="en-US" sz="1000" b="0" i="0" dirty="0">
                <a:solidFill>
                  <a:srgbClr val="222222"/>
                </a:solidFill>
                <a:effectLst/>
                <a:latin typeface="Helvetica Neue"/>
              </a:rPr>
              <a:t>终曲场景：二重唱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塔提雅娜、奥涅金</a:t>
            </a:r>
            <a:r>
              <a:rPr lang="en-US" altLang="zh-CN" sz="1000" b="0" i="0" dirty="0">
                <a:solidFill>
                  <a:srgbClr val="222222"/>
                </a:solidFill>
                <a:effectLst/>
                <a:latin typeface="Helvetica Neue"/>
              </a:rPr>
              <a:t>)</a:t>
            </a:r>
          </a:p>
        </p:txBody>
      </p:sp>
    </p:spTree>
    <p:extLst>
      <p:ext uri="{BB962C8B-B14F-4D97-AF65-F5344CB8AC3E}">
        <p14:creationId xmlns:p14="http://schemas.microsoft.com/office/powerpoint/2010/main" val="2810189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7021586" cy="2016099"/>
          </a:xfrm>
          <a:prstGeom prst="rect">
            <a:avLst/>
          </a:prstGeom>
        </p:spPr>
      </p:pic>
      <p:pic>
        <p:nvPicPr>
          <p:cNvPr id="3" name="Grafik 2">
            <a:extLst>
              <a:ext uri="{FF2B5EF4-FFF2-40B4-BE49-F238E27FC236}">
                <a16:creationId xmlns:a16="http://schemas.microsoft.com/office/drawing/2014/main" id="{60DF498E-6528-ADDF-EDA4-A628499D4E6F}"/>
              </a:ext>
            </a:extLst>
          </p:cNvPr>
          <p:cNvPicPr>
            <a:picLocks noChangeAspect="1"/>
          </p:cNvPicPr>
          <p:nvPr/>
        </p:nvPicPr>
        <p:blipFill>
          <a:blip r:embed="rId3"/>
          <a:stretch>
            <a:fillRect/>
          </a:stretch>
        </p:blipFill>
        <p:spPr>
          <a:xfrm>
            <a:off x="7207978" y="1786855"/>
            <a:ext cx="2443051" cy="4711598"/>
          </a:xfrm>
          <a:prstGeom prst="rect">
            <a:avLst/>
          </a:prstGeom>
        </p:spPr>
      </p:pic>
      <p:pic>
        <p:nvPicPr>
          <p:cNvPr id="6" name="Grafik 5">
            <a:extLst>
              <a:ext uri="{FF2B5EF4-FFF2-40B4-BE49-F238E27FC236}">
                <a16:creationId xmlns:a16="http://schemas.microsoft.com/office/drawing/2014/main" id="{0F9BF3BC-4056-19C4-E4ED-1BD21E89E221}"/>
              </a:ext>
            </a:extLst>
          </p:cNvPr>
          <p:cNvPicPr>
            <a:picLocks noChangeAspect="1"/>
          </p:cNvPicPr>
          <p:nvPr/>
        </p:nvPicPr>
        <p:blipFill rotWithShape="1">
          <a:blip r:embed="rId4"/>
          <a:srcRect r="19534" b="-1282"/>
          <a:stretch/>
        </p:blipFill>
        <p:spPr>
          <a:xfrm>
            <a:off x="7207978" y="243281"/>
            <a:ext cx="2690449" cy="1459684"/>
          </a:xfrm>
          <a:prstGeom prst="rect">
            <a:avLst/>
          </a:prstGeom>
        </p:spPr>
      </p:pic>
      <p:pic>
        <p:nvPicPr>
          <p:cNvPr id="11" name="Grafik 10">
            <a:extLst>
              <a:ext uri="{FF2B5EF4-FFF2-40B4-BE49-F238E27FC236}">
                <a16:creationId xmlns:a16="http://schemas.microsoft.com/office/drawing/2014/main" id="{18E16FAA-A41D-A473-31EC-EA9B9C9B9B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279" y="2755652"/>
            <a:ext cx="6514750" cy="3664547"/>
          </a:xfrm>
          <a:prstGeom prst="rect">
            <a:avLst/>
          </a:prstGeom>
        </p:spPr>
      </p:pic>
    </p:spTree>
    <p:extLst>
      <p:ext uri="{BB962C8B-B14F-4D97-AF65-F5344CB8AC3E}">
        <p14:creationId xmlns:p14="http://schemas.microsoft.com/office/powerpoint/2010/main" val="13019621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descr="Ein Bild, das Text enthält.&#10;&#10;Automatisch generierte Beschreibung">
            <a:extLst>
              <a:ext uri="{FF2B5EF4-FFF2-40B4-BE49-F238E27FC236}">
                <a16:creationId xmlns:a16="http://schemas.microsoft.com/office/drawing/2014/main" id="{53539EF8-32DB-B49F-970B-ACF59D8B2F1E}"/>
              </a:ext>
            </a:extLst>
          </p:cNvPr>
          <p:cNvPicPr>
            <a:picLocks noChangeAspect="1"/>
          </p:cNvPicPr>
          <p:nvPr/>
        </p:nvPicPr>
        <p:blipFill rotWithShape="1">
          <a:blip r:embed="rId2">
            <a:extLst>
              <a:ext uri="{28A0092B-C50C-407E-A947-70E740481C1C}">
                <a14:useLocalDpi xmlns:a14="http://schemas.microsoft.com/office/drawing/2010/main" val="0"/>
              </a:ext>
            </a:extLst>
          </a:blip>
          <a:srcRect l="7319" r="11374" b="-1"/>
          <a:stretch/>
        </p:blipFill>
        <p:spPr>
          <a:xfrm>
            <a:off x="20" y="1"/>
            <a:ext cx="4915830" cy="3400925"/>
          </a:xfrm>
          <a:custGeom>
            <a:avLst/>
            <a:gdLst/>
            <a:ahLst/>
            <a:cxnLst/>
            <a:rect l="l" t="t" r="r" b="b"/>
            <a:pathLst>
              <a:path w="6050278" h="3400925">
                <a:moveTo>
                  <a:pt x="0" y="0"/>
                </a:moveTo>
                <a:lnTo>
                  <a:pt x="6050278" y="0"/>
                </a:lnTo>
                <a:lnTo>
                  <a:pt x="6050278" y="1827306"/>
                </a:lnTo>
                <a:lnTo>
                  <a:pt x="3892296" y="1827306"/>
                </a:lnTo>
                <a:lnTo>
                  <a:pt x="3892296" y="3400925"/>
                </a:lnTo>
                <a:lnTo>
                  <a:pt x="0" y="3400925"/>
                </a:lnTo>
                <a:close/>
              </a:path>
            </a:pathLst>
          </a:custGeom>
        </p:spPr>
      </p:pic>
      <p:pic>
        <p:nvPicPr>
          <p:cNvPr id="11" name="Grafik 10" descr="Ein Bild, das Straße, Person, draußen, Sport enthält.&#10;&#10;Automatisch generierte Beschreibung">
            <a:extLst>
              <a:ext uri="{FF2B5EF4-FFF2-40B4-BE49-F238E27FC236}">
                <a16:creationId xmlns:a16="http://schemas.microsoft.com/office/drawing/2014/main" id="{766F22AC-D6D5-3810-5418-03A2077D4A7D}"/>
              </a:ext>
            </a:extLst>
          </p:cNvPr>
          <p:cNvPicPr>
            <a:picLocks noChangeAspect="1"/>
          </p:cNvPicPr>
          <p:nvPr/>
        </p:nvPicPr>
        <p:blipFill rotWithShape="1">
          <a:blip r:embed="rId3">
            <a:extLst>
              <a:ext uri="{28A0092B-C50C-407E-A947-70E740481C1C}">
                <a14:useLocalDpi xmlns:a14="http://schemas.microsoft.com/office/drawing/2010/main" val="0"/>
              </a:ext>
            </a:extLst>
          </a:blip>
          <a:srcRect l="14529" r="4163" b="-1"/>
          <a:stretch/>
        </p:blipFill>
        <p:spPr>
          <a:xfrm>
            <a:off x="4990149" y="1"/>
            <a:ext cx="4915851" cy="3400925"/>
          </a:xfrm>
          <a:custGeom>
            <a:avLst/>
            <a:gdLst/>
            <a:ahLst/>
            <a:cxnLst/>
            <a:rect l="l" t="t" r="r" b="b"/>
            <a:pathLst>
              <a:path w="6050278" h="3400925">
                <a:moveTo>
                  <a:pt x="0" y="0"/>
                </a:moveTo>
                <a:lnTo>
                  <a:pt x="6050278" y="0"/>
                </a:lnTo>
                <a:lnTo>
                  <a:pt x="6050278" y="3400925"/>
                </a:lnTo>
                <a:lnTo>
                  <a:pt x="2157982" y="3400925"/>
                </a:lnTo>
                <a:lnTo>
                  <a:pt x="2157982" y="1827306"/>
                </a:lnTo>
                <a:lnTo>
                  <a:pt x="0" y="1827306"/>
                </a:lnTo>
                <a:close/>
              </a:path>
            </a:pathLst>
          </a:custGeom>
        </p:spPr>
      </p:pic>
      <p:pic>
        <p:nvPicPr>
          <p:cNvPr id="9" name="Grafik 8" descr="Ein Bild, das Text enthält.&#10;&#10;Automatisch generierte Beschreibung">
            <a:extLst>
              <a:ext uri="{FF2B5EF4-FFF2-40B4-BE49-F238E27FC236}">
                <a16:creationId xmlns:a16="http://schemas.microsoft.com/office/drawing/2014/main" id="{DDCCEDCD-2DC2-62C7-8CD4-45D414665716}"/>
              </a:ext>
            </a:extLst>
          </p:cNvPr>
          <p:cNvPicPr>
            <a:picLocks noChangeAspect="1"/>
          </p:cNvPicPr>
          <p:nvPr/>
        </p:nvPicPr>
        <p:blipFill rotWithShape="1">
          <a:blip r:embed="rId4">
            <a:extLst>
              <a:ext uri="{28A0092B-C50C-407E-A947-70E740481C1C}">
                <a14:useLocalDpi xmlns:a14="http://schemas.microsoft.com/office/drawing/2010/main" val="0"/>
              </a:ext>
            </a:extLst>
          </a:blip>
          <a:srcRect l="7163" r="10759" b="2"/>
          <a:stretch/>
        </p:blipFill>
        <p:spPr>
          <a:xfrm>
            <a:off x="20" y="3489159"/>
            <a:ext cx="4915830" cy="3368841"/>
          </a:xfrm>
          <a:custGeom>
            <a:avLst/>
            <a:gdLst/>
            <a:ahLst/>
            <a:cxnLst/>
            <a:rect l="l" t="t" r="r" b="b"/>
            <a:pathLst>
              <a:path w="6050278" h="3368841">
                <a:moveTo>
                  <a:pt x="0" y="0"/>
                </a:moveTo>
                <a:lnTo>
                  <a:pt x="3892296" y="0"/>
                </a:lnTo>
                <a:lnTo>
                  <a:pt x="3892296" y="1541535"/>
                </a:lnTo>
                <a:lnTo>
                  <a:pt x="6050278" y="1541535"/>
                </a:lnTo>
                <a:lnTo>
                  <a:pt x="6050278" y="3368841"/>
                </a:lnTo>
                <a:lnTo>
                  <a:pt x="0" y="3368841"/>
                </a:lnTo>
                <a:close/>
              </a:path>
            </a:pathLst>
          </a:custGeom>
        </p:spPr>
      </p:pic>
      <p:pic>
        <p:nvPicPr>
          <p:cNvPr id="5" name="Grafik 4" descr="Ein Bild, das Nachthimmel enthält.&#10;&#10;Automatisch generierte Beschreibung">
            <a:extLst>
              <a:ext uri="{FF2B5EF4-FFF2-40B4-BE49-F238E27FC236}">
                <a16:creationId xmlns:a16="http://schemas.microsoft.com/office/drawing/2014/main" id="{895EB0B1-0796-6D16-8EBD-D0A40CE952B5}"/>
              </a:ext>
            </a:extLst>
          </p:cNvPr>
          <p:cNvPicPr>
            <a:picLocks noChangeAspect="1"/>
          </p:cNvPicPr>
          <p:nvPr/>
        </p:nvPicPr>
        <p:blipFill rotWithShape="1">
          <a:blip r:embed="rId5">
            <a:extLst>
              <a:ext uri="{28A0092B-C50C-407E-A947-70E740481C1C}">
                <a14:useLocalDpi xmlns:a14="http://schemas.microsoft.com/office/drawing/2010/main" val="0"/>
              </a:ext>
            </a:extLst>
          </a:blip>
          <a:srcRect l="9166" r="8756" b="2"/>
          <a:stretch/>
        </p:blipFill>
        <p:spPr>
          <a:xfrm>
            <a:off x="4990149" y="3489159"/>
            <a:ext cx="4915851" cy="3368841"/>
          </a:xfrm>
          <a:custGeom>
            <a:avLst/>
            <a:gdLst/>
            <a:ahLst/>
            <a:cxnLst/>
            <a:rect l="l" t="t" r="r" b="b"/>
            <a:pathLst>
              <a:path w="6050278" h="3368841">
                <a:moveTo>
                  <a:pt x="2157982" y="0"/>
                </a:moveTo>
                <a:lnTo>
                  <a:pt x="6050278" y="0"/>
                </a:lnTo>
                <a:lnTo>
                  <a:pt x="6050278" y="3368841"/>
                </a:lnTo>
                <a:lnTo>
                  <a:pt x="0" y="3368841"/>
                </a:lnTo>
                <a:lnTo>
                  <a:pt x="0" y="1541535"/>
                </a:lnTo>
                <a:lnTo>
                  <a:pt x="2157982" y="1541535"/>
                </a:lnTo>
                <a:close/>
              </a:path>
            </a:pathLst>
          </a:custGeom>
        </p:spPr>
      </p:pic>
      <p:pic>
        <p:nvPicPr>
          <p:cNvPr id="7" name="Grafik 6" descr="Ein Bild, das Person enthält.&#10;&#10;Automatisch generierte Beschreibung">
            <a:extLst>
              <a:ext uri="{FF2B5EF4-FFF2-40B4-BE49-F238E27FC236}">
                <a16:creationId xmlns:a16="http://schemas.microsoft.com/office/drawing/2014/main" id="{E9D509F2-26A1-A06C-A231-CC67A55D6AC1}"/>
              </a:ext>
            </a:extLst>
          </p:cNvPr>
          <p:cNvPicPr>
            <a:picLocks noChangeAspect="1"/>
          </p:cNvPicPr>
          <p:nvPr/>
        </p:nvPicPr>
        <p:blipFill rotWithShape="1">
          <a:blip r:embed="rId6">
            <a:extLst>
              <a:ext uri="{28A0092B-C50C-407E-A947-70E740481C1C}">
                <a14:useLocalDpi xmlns:a14="http://schemas.microsoft.com/office/drawing/2010/main" val="0"/>
              </a:ext>
            </a:extLst>
          </a:blip>
          <a:srcRect t="39063" r="1" b="2414"/>
          <a:stretch/>
        </p:blipFill>
        <p:spPr>
          <a:xfrm>
            <a:off x="3236785" y="1918638"/>
            <a:ext cx="3432429" cy="3020725"/>
          </a:xfrm>
          <a:prstGeom prst="rect">
            <a:avLst/>
          </a:prstGeom>
        </p:spPr>
      </p:pic>
    </p:spTree>
    <p:extLst>
      <p:ext uri="{BB962C8B-B14F-4D97-AF65-F5344CB8AC3E}">
        <p14:creationId xmlns:p14="http://schemas.microsoft.com/office/powerpoint/2010/main" val="1887308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Text, draußen, Schild enthält.&#10;&#10;Automatisch generierte Beschreibung">
            <a:extLst>
              <a:ext uri="{FF2B5EF4-FFF2-40B4-BE49-F238E27FC236}">
                <a16:creationId xmlns:a16="http://schemas.microsoft.com/office/drawing/2014/main" id="{394AD2AE-5161-F01C-3D1A-5668C775D76E}"/>
              </a:ext>
            </a:extLst>
          </p:cNvPr>
          <p:cNvPicPr>
            <a:picLocks noChangeAspect="1"/>
          </p:cNvPicPr>
          <p:nvPr/>
        </p:nvPicPr>
        <p:blipFill rotWithShape="1">
          <a:blip r:embed="rId2">
            <a:extLst>
              <a:ext uri="{28A0092B-C50C-407E-A947-70E740481C1C}">
                <a14:useLocalDpi xmlns:a14="http://schemas.microsoft.com/office/drawing/2010/main" val="0"/>
              </a:ext>
            </a:extLst>
          </a:blip>
          <a:srcRect t="2165"/>
          <a:stretch/>
        </p:blipFill>
        <p:spPr>
          <a:xfrm>
            <a:off x="20" y="1282"/>
            <a:ext cx="9905980" cy="6856718"/>
          </a:xfrm>
          <a:prstGeom prst="rect">
            <a:avLst/>
          </a:prstGeom>
        </p:spPr>
      </p:pic>
    </p:spTree>
    <p:extLst>
      <p:ext uri="{BB962C8B-B14F-4D97-AF65-F5344CB8AC3E}">
        <p14:creationId xmlns:p14="http://schemas.microsoft.com/office/powerpoint/2010/main" val="3376093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82039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BF968667-46AC-3DF2-08A3-0B21786B2FEF}"/>
              </a:ext>
            </a:extLst>
          </p:cNvPr>
          <p:cNvSpPr txBox="1"/>
          <p:nvPr/>
        </p:nvSpPr>
        <p:spPr>
          <a:xfrm>
            <a:off x="85464" y="76704"/>
            <a:ext cx="3840059" cy="6401753"/>
          </a:xfrm>
          <a:prstGeom prst="rect">
            <a:avLst/>
          </a:prstGeom>
          <a:noFill/>
        </p:spPr>
        <p:txBody>
          <a:bodyPr wrap="square">
            <a:spAutoFit/>
          </a:bodyPr>
          <a:lstStyle/>
          <a:p>
            <a:pPr algn="l"/>
            <a:r>
              <a:rPr lang="zh-CN" altLang="en-US" sz="1000" b="0" i="0" dirty="0">
                <a:solidFill>
                  <a:srgbClr val="000000"/>
                </a:solidFill>
                <a:effectLst/>
                <a:latin typeface="Neutra2Text"/>
              </a:rPr>
              <a:t>法律实习生维特饱受社会束缚，渴望打破界限。在他遇到已经订婚的夏洛特之前，任何人际关系都不能给他带来稳定</a:t>
            </a:r>
            <a:r>
              <a:rPr lang="en-US" altLang="zh-CN" sz="1000" b="0" i="0" dirty="0">
                <a:solidFill>
                  <a:srgbClr val="000000"/>
                </a:solidFill>
                <a:effectLst/>
                <a:latin typeface="Neutra2Text"/>
              </a:rPr>
              <a:t>……</a:t>
            </a:r>
            <a:r>
              <a:rPr lang="zh-CN" altLang="en-US" sz="1000" b="0" i="0" dirty="0">
                <a:solidFill>
                  <a:srgbClr val="000000"/>
                </a:solidFill>
                <a:effectLst/>
                <a:latin typeface="Neutra2Text"/>
              </a:rPr>
              <a:t>歌德的</a:t>
            </a:r>
            <a:r>
              <a:rPr lang="en-US" altLang="zh-CN" sz="1000" b="0" i="1" dirty="0">
                <a:solidFill>
                  <a:srgbClr val="000000"/>
                </a:solidFill>
                <a:effectLst/>
                <a:latin typeface="Neutra2Text"/>
              </a:rPr>
              <a:t>《</a:t>
            </a:r>
            <a:r>
              <a:rPr lang="zh-CN" altLang="en-US" sz="1000" b="0" i="1" dirty="0">
                <a:solidFill>
                  <a:srgbClr val="000000"/>
                </a:solidFill>
                <a:effectLst/>
                <a:latin typeface="Neutra2Text"/>
              </a:rPr>
              <a:t>少年维特的烦恼</a:t>
            </a:r>
            <a:r>
              <a:rPr lang="en-US" altLang="zh-CN" sz="1000" b="0" i="1" dirty="0">
                <a:solidFill>
                  <a:srgbClr val="000000"/>
                </a:solidFill>
                <a:effectLst/>
                <a:latin typeface="Neutra2Text"/>
              </a:rPr>
              <a:t>》</a:t>
            </a:r>
            <a:r>
              <a:rPr lang="zh-CN" altLang="en-US" sz="1000" b="0" i="0" dirty="0">
                <a:solidFill>
                  <a:srgbClr val="000000"/>
                </a:solidFill>
                <a:effectLst/>
                <a:latin typeface="Neutra2Text"/>
              </a:rPr>
              <a:t>被认为是那种以“敏感性”而载入文学史的情感文化的主要作品。这部以自杀告终的书信体小说成为 </a:t>
            </a:r>
            <a:r>
              <a:rPr lang="en-US" altLang="zh-CN" sz="1000" b="0" i="0" dirty="0">
                <a:solidFill>
                  <a:srgbClr val="000000"/>
                </a:solidFill>
                <a:effectLst/>
                <a:latin typeface="Neutra2Text"/>
              </a:rPr>
              <a:t>18 </a:t>
            </a:r>
            <a:r>
              <a:rPr lang="zh-CN" altLang="en-US" sz="1000" b="0" i="0" dirty="0">
                <a:solidFill>
                  <a:srgbClr val="000000"/>
                </a:solidFill>
                <a:effectLst/>
                <a:latin typeface="Neutra2Text"/>
              </a:rPr>
              <a:t>世纪最大的媒体丑闻，并确保整整一代人都穿着维特的黄色和蓝色。朱尔斯</a:t>
            </a:r>
            <a:r>
              <a:rPr lang="en-US" altLang="zh-CN" sz="1000" b="0" i="0" dirty="0">
                <a:solidFill>
                  <a:srgbClr val="000000"/>
                </a:solidFill>
                <a:effectLst/>
                <a:latin typeface="Neutra2Text"/>
              </a:rPr>
              <a:t>·</a:t>
            </a:r>
            <a:r>
              <a:rPr lang="zh-CN" altLang="en-US" sz="1000" b="0" i="0" dirty="0">
                <a:solidFill>
                  <a:srgbClr val="000000"/>
                </a:solidFill>
                <a:effectLst/>
                <a:latin typeface="Neutra2Text"/>
              </a:rPr>
              <a:t>马斯内 </a:t>
            </a:r>
            <a:r>
              <a:rPr lang="en-US" altLang="zh-CN" sz="1000" b="0" i="0" dirty="0">
                <a:solidFill>
                  <a:srgbClr val="000000"/>
                </a:solidFill>
                <a:effectLst/>
                <a:latin typeface="Neutra2Text"/>
              </a:rPr>
              <a:t>(Jules Massenet) </a:t>
            </a:r>
            <a:r>
              <a:rPr lang="zh-CN" altLang="en-US" sz="1000" b="0" i="0" dirty="0">
                <a:solidFill>
                  <a:srgbClr val="000000"/>
                </a:solidFill>
                <a:effectLst/>
                <a:latin typeface="Neutra2Text"/>
              </a:rPr>
              <a:t>和他的剧本作者成功地对这部作品进行了最令人印象深刻的改编，四幕抒情戏剧预示着戏剧高潮的真实性。</a:t>
            </a:r>
            <a:endParaRPr lang="en-US" altLang="zh-CN" sz="1000" b="0" i="0" dirty="0">
              <a:solidFill>
                <a:srgbClr val="000000"/>
              </a:solidFill>
              <a:effectLst/>
              <a:latin typeface="Neutra2Text"/>
            </a:endParaRPr>
          </a:p>
          <a:p>
            <a:pPr algn="l"/>
            <a:endParaRPr lang="zh-CN" altLang="en-US" sz="1000" b="0" i="0" dirty="0">
              <a:solidFill>
                <a:srgbClr val="000000"/>
              </a:solidFill>
              <a:effectLst/>
              <a:latin typeface="Neutra2Text"/>
            </a:endParaRPr>
          </a:p>
          <a:p>
            <a:pPr algn="l"/>
            <a:r>
              <a:rPr lang="zh-CN" altLang="en-US" sz="1000" b="0" i="0" dirty="0">
                <a:solidFill>
                  <a:srgbClr val="000000"/>
                </a:solidFill>
                <a:effectLst/>
                <a:latin typeface="Neutra2Text"/>
              </a:rPr>
              <a:t>导演 </a:t>
            </a:r>
            <a:r>
              <a:rPr lang="en-US" altLang="zh-CN" sz="1000" b="0" i="0" dirty="0">
                <a:solidFill>
                  <a:srgbClr val="000000"/>
                </a:solidFill>
                <a:effectLst/>
                <a:latin typeface="Neutra2Text"/>
              </a:rPr>
              <a:t>Willy Decker </a:t>
            </a:r>
            <a:r>
              <a:rPr lang="zh-CN" altLang="en-US" sz="1000" b="0" i="0" dirty="0">
                <a:solidFill>
                  <a:srgbClr val="000000"/>
                </a:solidFill>
                <a:effectLst/>
                <a:latin typeface="Neutra2Text"/>
              </a:rPr>
              <a:t>在 </a:t>
            </a:r>
            <a:r>
              <a:rPr lang="en-US" altLang="zh-CN" sz="1000" b="0" i="0" dirty="0">
                <a:solidFill>
                  <a:srgbClr val="000000"/>
                </a:solidFill>
                <a:effectLst/>
                <a:latin typeface="Neutra2Text"/>
              </a:rPr>
              <a:t>Wolfram </a:t>
            </a:r>
            <a:r>
              <a:rPr lang="en-US" altLang="zh-CN" sz="1000" b="0" i="0" dirty="0" err="1">
                <a:solidFill>
                  <a:srgbClr val="000000"/>
                </a:solidFill>
                <a:effectLst/>
                <a:latin typeface="Neutra2Text"/>
              </a:rPr>
              <a:t>Gussmann</a:t>
            </a:r>
            <a:r>
              <a:rPr lang="en-US" altLang="zh-CN" sz="1000" b="0" i="0" dirty="0">
                <a:solidFill>
                  <a:srgbClr val="000000"/>
                </a:solidFill>
                <a:effectLst/>
                <a:latin typeface="Neutra2Text"/>
              </a:rPr>
              <a:t> </a:t>
            </a:r>
            <a:r>
              <a:rPr lang="zh-CN" altLang="en-US" sz="1000" b="0" i="0" dirty="0">
                <a:solidFill>
                  <a:srgbClr val="000000"/>
                </a:solidFill>
                <a:effectLst/>
                <a:latin typeface="Neutra2Text"/>
              </a:rPr>
              <a:t>的抽象空间中探索恋人的渴望与现实之间的差异，希望与放弃之间的差异。在黄色和蓝色的阴影中，音乐中敏感描绘的梦想领域也在视觉上展开，维特和夏洛特不切实际的爱情只能存在于其中。</a:t>
            </a:r>
            <a:endParaRPr lang="en-US" altLang="zh-CN" sz="1000" b="0" i="0" dirty="0">
              <a:solidFill>
                <a:srgbClr val="000000"/>
              </a:solidFill>
              <a:effectLst/>
              <a:latin typeface="Neutra2Text"/>
            </a:endParaRPr>
          </a:p>
          <a:p>
            <a:pPr algn="l"/>
            <a:endParaRPr lang="en-US" altLang="zh-CN" sz="1000" dirty="0">
              <a:solidFill>
                <a:srgbClr val="000000"/>
              </a:solidFill>
              <a:latin typeface="Neutra2Text"/>
            </a:endParaRPr>
          </a:p>
          <a:p>
            <a:pPr algn="l"/>
            <a:r>
              <a:rPr lang="zh-CN" altLang="en-US" sz="1000" b="0" i="0" dirty="0">
                <a:solidFill>
                  <a:srgbClr val="B66B6B"/>
                </a:solidFill>
                <a:effectLst/>
                <a:latin typeface="Helvetica Neue"/>
              </a:rPr>
              <a:t>简介 </a:t>
            </a:r>
            <a:r>
              <a:rPr lang="en-US" sz="1000" b="0" i="0" dirty="0">
                <a:solidFill>
                  <a:srgbClr val="989090"/>
                </a:solidFill>
                <a:effectLst/>
                <a:latin typeface="Helvetica Neue"/>
              </a:rPr>
              <a:t>Introduction</a:t>
            </a:r>
            <a:endParaRPr lang="en-US" sz="1000" b="0" i="0" dirty="0">
              <a:solidFill>
                <a:srgbClr val="B66B6B"/>
              </a:solidFill>
              <a:effectLst/>
              <a:latin typeface="Helvetica Neue"/>
            </a:endParaRPr>
          </a:p>
          <a:p>
            <a:pPr algn="l"/>
            <a:r>
              <a:rPr lang="en-US" sz="1000" b="0" i="0" dirty="0">
                <a:solidFill>
                  <a:srgbClr val="222222"/>
                </a:solidFill>
                <a:effectLst/>
                <a:latin typeface="Helvetica Neue"/>
              </a:rPr>
              <a:t>《</a:t>
            </a:r>
            <a:r>
              <a:rPr lang="zh-CN" altLang="en-US" sz="1000" b="1" i="0" dirty="0">
                <a:solidFill>
                  <a:srgbClr val="222222"/>
                </a:solidFill>
                <a:effectLst/>
                <a:latin typeface="Helvetica Neue"/>
              </a:rPr>
              <a:t>维特</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sz="1000" b="0" i="0" dirty="0">
                <a:solidFill>
                  <a:srgbClr val="222222"/>
                </a:solidFill>
                <a:effectLst/>
                <a:latin typeface="Helvetica Neue"/>
              </a:rPr>
              <a:t>Werther）</a:t>
            </a:r>
            <a:r>
              <a:rPr lang="zh-CN" altLang="en-US" sz="1000" b="0" i="0" dirty="0">
                <a:solidFill>
                  <a:srgbClr val="222222"/>
                </a:solidFill>
                <a:effectLst/>
                <a:latin typeface="Helvetica Neue"/>
              </a:rPr>
              <a:t>是法国作曲家马斯内的歌剧，完成于</a:t>
            </a:r>
            <a:r>
              <a:rPr lang="en-US" altLang="zh-CN" sz="1000" b="0" i="0" dirty="0">
                <a:solidFill>
                  <a:srgbClr val="222222"/>
                </a:solidFill>
                <a:effectLst/>
                <a:latin typeface="Helvetica Neue"/>
              </a:rPr>
              <a:t>1892</a:t>
            </a:r>
            <a:r>
              <a:rPr lang="zh-CN" altLang="en-US" sz="1000" b="0" i="0" dirty="0">
                <a:solidFill>
                  <a:srgbClr val="222222"/>
                </a:solidFill>
                <a:effectLst/>
                <a:latin typeface="Helvetica Neue"/>
              </a:rPr>
              <a:t>年，脚本由爱杜亚</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布劳（</a:t>
            </a:r>
            <a:r>
              <a:rPr lang="en-US" sz="1000" b="0" i="0" dirty="0">
                <a:solidFill>
                  <a:srgbClr val="222222"/>
                </a:solidFill>
                <a:effectLst/>
                <a:latin typeface="Helvetica Neue"/>
              </a:rPr>
              <a:t>Edouard </a:t>
            </a:r>
            <a:r>
              <a:rPr lang="en-US" sz="1000" b="0" i="0" dirty="0" err="1">
                <a:solidFill>
                  <a:srgbClr val="222222"/>
                </a:solidFill>
                <a:effectLst/>
                <a:latin typeface="Helvetica Neue"/>
              </a:rPr>
              <a:t>Blau</a:t>
            </a:r>
            <a:r>
              <a:rPr lang="en-US" sz="1000" b="0" i="0" dirty="0">
                <a:solidFill>
                  <a:srgbClr val="222222"/>
                </a:solidFill>
                <a:effectLst/>
                <a:latin typeface="Helvetica Neue"/>
              </a:rPr>
              <a:t>）、</a:t>
            </a:r>
            <a:r>
              <a:rPr lang="zh-CN" altLang="en-US" sz="1000" b="0" i="0" dirty="0">
                <a:solidFill>
                  <a:srgbClr val="222222"/>
                </a:solidFill>
                <a:effectLst/>
                <a:latin typeface="Helvetica Neue"/>
              </a:rPr>
              <a:t>保罗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米利耶（</a:t>
            </a:r>
            <a:r>
              <a:rPr lang="en-US" sz="1000" b="0" i="0" dirty="0">
                <a:solidFill>
                  <a:srgbClr val="222222"/>
                </a:solidFill>
                <a:effectLst/>
                <a:latin typeface="Helvetica Neue"/>
              </a:rPr>
              <a:t>Paul </a:t>
            </a:r>
            <a:r>
              <a:rPr lang="en-US" sz="1000" b="0" i="0" dirty="0" err="1">
                <a:solidFill>
                  <a:srgbClr val="222222"/>
                </a:solidFill>
                <a:effectLst/>
                <a:latin typeface="Helvetica Neue"/>
              </a:rPr>
              <a:t>Milliet</a:t>
            </a:r>
            <a:r>
              <a:rPr lang="en-US" sz="1000" b="0" i="0" dirty="0">
                <a:solidFill>
                  <a:srgbClr val="222222"/>
                </a:solidFill>
                <a:effectLst/>
                <a:latin typeface="Helvetica Neue"/>
              </a:rPr>
              <a:t>）</a:t>
            </a:r>
            <a:r>
              <a:rPr lang="zh-CN" altLang="en-US" sz="1000" b="0" i="0" dirty="0">
                <a:solidFill>
                  <a:srgbClr val="222222"/>
                </a:solidFill>
                <a:effectLst/>
                <a:latin typeface="Helvetica Neue"/>
              </a:rPr>
              <a:t>以及乔治</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哈特曼（</a:t>
            </a:r>
            <a:r>
              <a:rPr lang="en-US" sz="1000" b="0" i="0" dirty="0">
                <a:solidFill>
                  <a:srgbClr val="222222"/>
                </a:solidFill>
                <a:effectLst/>
                <a:latin typeface="Helvetica Neue"/>
              </a:rPr>
              <a:t>Georges Hartmann）</a:t>
            </a:r>
            <a:r>
              <a:rPr lang="zh-CN" altLang="en-US" sz="1000" b="0" i="0" dirty="0">
                <a:solidFill>
                  <a:srgbClr val="222222"/>
                </a:solidFill>
                <a:effectLst/>
                <a:latin typeface="Helvetica Neue"/>
              </a:rPr>
              <a:t>根据歌德的小说改编而成。全剧于</a:t>
            </a:r>
            <a:r>
              <a:rPr lang="en-US" altLang="zh-CN" sz="1000" b="0" i="0" dirty="0">
                <a:solidFill>
                  <a:srgbClr val="222222"/>
                </a:solidFill>
                <a:effectLst/>
                <a:latin typeface="Helvetica Neue"/>
              </a:rPr>
              <a:t>1892</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2</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16</a:t>
            </a:r>
            <a:r>
              <a:rPr lang="zh-CN" altLang="en-US" sz="1000" b="0" i="0" dirty="0">
                <a:solidFill>
                  <a:srgbClr val="222222"/>
                </a:solidFill>
                <a:effectLst/>
                <a:latin typeface="Helvetica Neue"/>
              </a:rPr>
              <a:t>日，在维也纳宫廷剧院首次演出。</a:t>
            </a:r>
          </a:p>
          <a:p>
            <a:pPr algn="l"/>
            <a:endParaRPr lang="en-US" altLang="zh-CN" sz="1000" dirty="0">
              <a:solidFill>
                <a:srgbClr val="000000"/>
              </a:solidFill>
              <a:latin typeface="Neutra2Text"/>
            </a:endParaRPr>
          </a:p>
          <a:p>
            <a:pPr algn="l"/>
            <a:r>
              <a:rPr lang="zh-CN" altLang="en-US" sz="1000" b="0" i="0" dirty="0">
                <a:solidFill>
                  <a:srgbClr val="B66B6B"/>
                </a:solidFill>
                <a:effectLst/>
                <a:latin typeface="Helvetica Neue"/>
              </a:rPr>
              <a:t>作品背景</a:t>
            </a:r>
          </a:p>
          <a:p>
            <a:pPr algn="l"/>
            <a:r>
              <a:rPr lang="zh-CN" altLang="en-US" sz="1000" b="0" i="0" dirty="0">
                <a:solidFill>
                  <a:srgbClr val="222222"/>
                </a:solidFill>
                <a:effectLst/>
                <a:latin typeface="Helvetica Neue"/>
              </a:rPr>
              <a:t>这部歌剧取材自歌德的小说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少年维特的烦恼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Johann Wolfgang Goethe`s </a:t>
            </a:r>
            <a:r>
              <a:rPr lang="en-US" altLang="zh-CN" sz="1000" b="0" i="0" dirty="0" err="1">
                <a:solidFill>
                  <a:srgbClr val="222222"/>
                </a:solidFill>
                <a:effectLst/>
                <a:latin typeface="Helvetica Neue"/>
              </a:rPr>
              <a:t>neovel</a:t>
            </a:r>
            <a:r>
              <a:rPr lang="en-US" altLang="zh-CN" sz="1000" b="0" i="0" dirty="0">
                <a:solidFill>
                  <a:srgbClr val="222222"/>
                </a:solidFill>
                <a:effectLst/>
                <a:latin typeface="Helvetica Neue"/>
              </a:rPr>
              <a:t> "Die Leiden des </a:t>
            </a:r>
            <a:r>
              <a:rPr lang="en-US" altLang="zh-CN" sz="1000" b="0" i="0" dirty="0" err="1">
                <a:solidFill>
                  <a:srgbClr val="222222"/>
                </a:solidFill>
                <a:effectLst/>
                <a:latin typeface="Helvetica Neue"/>
              </a:rPr>
              <a:t>jungen</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Werthers</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1774</a:t>
            </a:r>
            <a:r>
              <a:rPr lang="zh-CN" altLang="en-US" sz="1000" b="0" i="0" dirty="0">
                <a:solidFill>
                  <a:srgbClr val="222222"/>
                </a:solidFill>
                <a:effectLst/>
                <a:latin typeface="Helvetica Neue"/>
              </a:rPr>
              <a:t>）。十八世纪下半叶，文人们发起了种种文化运动，歌德便是其中狂飙运动的主要代表。在当时的德国存在着一种十分特殊的社会现象，</a:t>
            </a:r>
            <a:r>
              <a:rPr lang="zh-CN" altLang="en-US" sz="1000" b="0" i="0" dirty="0">
                <a:solidFill>
                  <a:srgbClr val="FF0000"/>
                </a:solidFill>
                <a:effectLst/>
                <a:latin typeface="Helvetica Neue"/>
              </a:rPr>
              <a:t>宫廷贵族阶层与中等市民阶层之间有一堵密不透风的墙，上流社会认为德语粗鲁，真正高雅的只有法语</a:t>
            </a:r>
            <a:r>
              <a:rPr lang="zh-CN" altLang="en-US" sz="1000" b="0" i="0" dirty="0">
                <a:solidFill>
                  <a:srgbClr val="222222"/>
                </a:solidFill>
                <a:effectLst/>
                <a:latin typeface="Helvetica Neue"/>
              </a:rPr>
              <a:t>，故对于大多数出自市民阶层的知识分子的德语作品评价很低。就连明智的腓特烈大帝也持这种反对的观点，他的宫廷里只上演法国悲剧，甚至不欢迎莎士比亚，因为莎翁的戏剧总是将王公贵族和小偷掘墓人放在同一舞台上，将之视为野蛮、放肆的滑稽戏，是一个对拉丁文一窍不通的人在不成熟时代的产物。</a:t>
            </a:r>
            <a:r>
              <a:rPr lang="zh-CN" altLang="en-US" sz="1000" b="0" i="0" dirty="0">
                <a:solidFill>
                  <a:srgbClr val="FF0000"/>
                </a:solidFill>
                <a:effectLst/>
                <a:latin typeface="Helvetica Neue"/>
              </a:rPr>
              <a:t>中等阶级知识分子中普遍怀有一个</a:t>
            </a:r>
            <a:r>
              <a:rPr lang="en-US" altLang="zh-CN" sz="1000" b="0" i="0" dirty="0">
                <a:solidFill>
                  <a:srgbClr val="FF0000"/>
                </a:solidFill>
                <a:effectLst/>
                <a:latin typeface="Helvetica Neue"/>
              </a:rPr>
              <a:t>"</a:t>
            </a:r>
            <a:r>
              <a:rPr lang="zh-CN" altLang="en-US" sz="1000" b="0" i="0" dirty="0">
                <a:solidFill>
                  <a:srgbClr val="FF0000"/>
                </a:solidFill>
                <a:effectLst/>
                <a:latin typeface="Helvetica Neue"/>
              </a:rPr>
              <a:t>新德国</a:t>
            </a:r>
            <a:r>
              <a:rPr lang="en-US" altLang="zh-CN" sz="1000" b="0" i="0" dirty="0">
                <a:solidFill>
                  <a:srgbClr val="FF0000"/>
                </a:solidFill>
                <a:effectLst/>
                <a:latin typeface="Helvetica Neue"/>
              </a:rPr>
              <a:t>"</a:t>
            </a:r>
            <a:r>
              <a:rPr lang="zh-CN" altLang="en-US" sz="1000" b="0" i="0" dirty="0">
                <a:solidFill>
                  <a:srgbClr val="FF0000"/>
                </a:solidFill>
                <a:effectLst/>
                <a:latin typeface="Helvetica Neue"/>
              </a:rPr>
              <a:t>的梦想，他们崇尚自然，热爱自由，热衷于孤芳自赏，并不顾冷漠的理智而执著于追求内在的激情，歌德的维特便是这样一个典型。</a:t>
            </a:r>
          </a:p>
          <a:p>
            <a:pPr algn="l"/>
            <a:endParaRPr lang="en-US"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马斯内的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维特</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是一部抒情歌剧，作品着重刻画主人公内心细腻复杂的感受，音乐优美舒缓，富有诗意，情节发展舒缓，对演员的要求很高，要能够把维特复杂的心理历程精准地表达出来，如第三幕中那首著名的咏叹调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不要唤醒我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p>
          <a:p>
            <a:pPr algn="l"/>
            <a:endParaRPr lang="zh-CN" altLang="en-US" sz="1000" b="0" i="0" dirty="0">
              <a:solidFill>
                <a:srgbClr val="000000"/>
              </a:solidFill>
              <a:effectLst/>
              <a:latin typeface="Neutra2Text"/>
            </a:endParaRPr>
          </a:p>
        </p:txBody>
      </p:sp>
      <p:sp>
        <p:nvSpPr>
          <p:cNvPr id="2" name="Textfeld 1">
            <a:extLst>
              <a:ext uri="{FF2B5EF4-FFF2-40B4-BE49-F238E27FC236}">
                <a16:creationId xmlns:a16="http://schemas.microsoft.com/office/drawing/2014/main" id="{746335A5-57E4-B7A6-874A-875AF61C729F}"/>
              </a:ext>
            </a:extLst>
          </p:cNvPr>
          <p:cNvSpPr txBox="1"/>
          <p:nvPr/>
        </p:nvSpPr>
        <p:spPr>
          <a:xfrm>
            <a:off x="4029074" y="76703"/>
            <a:ext cx="5876925" cy="6709529"/>
          </a:xfrm>
          <a:prstGeom prst="rect">
            <a:avLst/>
          </a:prstGeom>
          <a:noFill/>
        </p:spPr>
        <p:txBody>
          <a:bodyPr wrap="square">
            <a:spAutoFit/>
          </a:bodyPr>
          <a:lstStyle/>
          <a:p>
            <a:pPr algn="l"/>
            <a:r>
              <a:rPr lang="zh-CN" altLang="en-US" sz="1000" b="0" i="0" dirty="0">
                <a:solidFill>
                  <a:srgbClr val="B66B6B"/>
                </a:solidFill>
                <a:effectLst/>
                <a:latin typeface="Helvetica Neue"/>
              </a:rPr>
              <a:t>剧情大纲</a:t>
            </a:r>
          </a:p>
          <a:p>
            <a:pPr algn="l"/>
            <a:r>
              <a:rPr lang="en-US" altLang="zh-CN" sz="1000" b="0" i="0" dirty="0">
                <a:solidFill>
                  <a:srgbClr val="222222"/>
                </a:solidFill>
                <a:effectLst/>
                <a:latin typeface="Helvetica Neue"/>
              </a:rPr>
              <a:t>1780</a:t>
            </a:r>
            <a:r>
              <a:rPr lang="zh-CN" altLang="en-US" sz="1000" b="0" i="0" dirty="0">
                <a:solidFill>
                  <a:srgbClr val="222222"/>
                </a:solidFill>
                <a:effectLst/>
                <a:latin typeface="Helvetica Neue"/>
              </a:rPr>
              <a:t>年代，德国法兰克福乡间</a:t>
            </a:r>
            <a:endParaRPr lang="en-US" altLang="zh-CN" sz="1000" b="0" i="0" dirty="0">
              <a:solidFill>
                <a:srgbClr val="222222"/>
              </a:solidFill>
              <a:effectLst/>
              <a:latin typeface="Helvetica Neue"/>
            </a:endParaRPr>
          </a:p>
          <a:p>
            <a:pPr algn="l"/>
            <a:endParaRPr lang="en-US" altLang="zh-CN" sz="1000" b="0" i="0" dirty="0">
              <a:solidFill>
                <a:srgbClr val="222222"/>
              </a:solidFill>
              <a:effectLst/>
              <a:latin typeface="Helvetica Neue"/>
            </a:endParaRPr>
          </a:p>
          <a:p>
            <a:r>
              <a:rPr lang="zh-CN" altLang="en-US" sz="1000" b="1" i="0" dirty="0">
                <a:solidFill>
                  <a:srgbClr val="222222"/>
                </a:solidFill>
                <a:effectLst/>
                <a:latin typeface="Helvetica Neue"/>
              </a:rPr>
              <a:t>第</a:t>
            </a:r>
            <a:r>
              <a:rPr lang="zh-CN" altLang="en-US" sz="1000" b="1" dirty="0">
                <a:solidFill>
                  <a:srgbClr val="222222"/>
                </a:solidFill>
                <a:latin typeface="Helvetica Neue"/>
              </a:rPr>
              <a:t>一</a:t>
            </a:r>
            <a:r>
              <a:rPr lang="zh-CN" altLang="en-US" sz="1000" b="1" i="0" dirty="0">
                <a:solidFill>
                  <a:srgbClr val="222222"/>
                </a:solidFill>
                <a:effectLst/>
                <a:latin typeface="Helvetica Neue"/>
              </a:rPr>
              <a:t>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法官（</a:t>
            </a:r>
            <a:r>
              <a:rPr lang="en-US" altLang="zh-CN" sz="1000" b="0" i="0" dirty="0">
                <a:solidFill>
                  <a:srgbClr val="222222"/>
                </a:solidFill>
                <a:effectLst/>
                <a:latin typeface="Helvetica Neue"/>
              </a:rPr>
              <a:t>Le Bailli</a:t>
            </a:r>
            <a:r>
              <a:rPr lang="zh-CN" altLang="en-US" sz="1000" b="0" i="0" dirty="0">
                <a:solidFill>
                  <a:srgbClr val="222222"/>
                </a:solidFill>
                <a:effectLst/>
                <a:latin typeface="Helvetica Neue"/>
              </a:rPr>
              <a:t>，男低音）的农庄。法官的妻子早逝，留下九名子女，夫人死的时候吩咐大女儿夏绿蒂（</a:t>
            </a:r>
            <a:r>
              <a:rPr lang="en-US" altLang="zh-CN" sz="1000" b="0" i="0" dirty="0">
                <a:solidFill>
                  <a:srgbClr val="222222"/>
                </a:solidFill>
                <a:effectLst/>
                <a:latin typeface="Helvetica Neue"/>
              </a:rPr>
              <a:t>Charlotte</a:t>
            </a:r>
            <a:r>
              <a:rPr lang="zh-CN" altLang="en-US" sz="1000" b="0" i="0" dirty="0">
                <a:solidFill>
                  <a:srgbClr val="222222"/>
                </a:solidFill>
                <a:effectLst/>
                <a:latin typeface="Helvetica Neue"/>
              </a:rPr>
              <a:t>，次女高音）照顾好家人。夏绿蒂今年二十岁，活泼美丽，温柔善良，她很爱自己的母亲，时刻记着母亲所交代的事情，关心父亲，爱护弟妹，家里人都很依赖她。 一个夏夜，法官与他的孩子在花园里玩耍，两个朋友来访，他们问起晚上的舞会，夏绿蒂是否跟她的未婚夫阿尔伯特一同出席。法官回答说这次陪夏洛蒂参加舞会的是一个诗人，他刚来这里不久，叫维特（</a:t>
            </a:r>
            <a:r>
              <a:rPr lang="en-US" altLang="zh-CN" sz="1000" b="0" i="0" dirty="0">
                <a:solidFill>
                  <a:srgbClr val="222222"/>
                </a:solidFill>
                <a:effectLst/>
                <a:latin typeface="Helvetica Neue"/>
              </a:rPr>
              <a:t>Werther</a:t>
            </a:r>
            <a:r>
              <a:rPr lang="zh-CN" altLang="en-US" sz="1000" b="0" i="0" dirty="0">
                <a:solidFill>
                  <a:srgbClr val="222222"/>
                </a:solidFill>
                <a:effectLst/>
                <a:latin typeface="Helvetica Neue"/>
              </a:rPr>
              <a:t>，男高音）。</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 黄昏，白天里的暑气消散，风声、虫鸣声在林中萧萧的响，尽头的夕阳染红了草木，维特情不自禁的赞美起这一片田园风光（咏叹调：我还在梦中吗？）。不远处就是法官的农庄，他正要去接夏洛蒂参加舞会。仆人把维特带进房间，正巧穿着礼服的夏绿蒂在分食物给弟妹，她对维特解释说这些孩子只肯吃他切的面包。维特惊讶的看着夏绿蒂，首先被她的美貌打动，接着又为她的温柔感动。</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他们离开不久后，出门远行的阿尔伯特（</a:t>
            </a:r>
            <a:r>
              <a:rPr lang="en-US" altLang="zh-CN" sz="1000" b="0" i="0" dirty="0">
                <a:solidFill>
                  <a:srgbClr val="222222"/>
                </a:solidFill>
                <a:effectLst/>
                <a:latin typeface="Helvetica Neue"/>
              </a:rPr>
              <a:t>Albert</a:t>
            </a:r>
            <a:r>
              <a:rPr lang="zh-CN" altLang="en-US" sz="1000" b="0" i="0" dirty="0">
                <a:solidFill>
                  <a:srgbClr val="222222"/>
                </a:solidFill>
                <a:effectLst/>
                <a:latin typeface="Helvetica Neue"/>
              </a:rPr>
              <a:t>，男中音）突然回来了，他心急的来探望夏绿蒂，却错过了，便只好询问夏绿蒂的妹妹苏菲（</a:t>
            </a:r>
            <a:r>
              <a:rPr lang="en-US" altLang="zh-CN" sz="1000" b="0" i="0" dirty="0">
                <a:solidFill>
                  <a:srgbClr val="222222"/>
                </a:solidFill>
                <a:effectLst/>
                <a:latin typeface="Helvetica Neue"/>
              </a:rPr>
              <a:t>Sophie</a:t>
            </a:r>
            <a:r>
              <a:rPr lang="zh-CN" altLang="en-US" sz="1000" b="0" i="0" dirty="0">
                <a:solidFill>
                  <a:srgbClr val="222222"/>
                </a:solidFill>
                <a:effectLst/>
                <a:latin typeface="Helvetica Neue"/>
              </a:rPr>
              <a:t>，女高音）自己未婚妻的情况。深夜的时候舞会结束，维特送夏洛蒂回家，他发现夏绿蒂的爱好与自己十分相同，两个人过得很愉快，他真希望时间就此停止，因为他已经不可救药的爱上了夏绿蒂，夏绿蒂的一个细微动作，一个表情，一句话都深深的刻在他的心上。可是夏洛蒂一味回避他爱慕的表示，并对他讲起过世的母亲与可爱的弟妹，还说自己要遵守母亲遗愿，跟阿尔伯特已定下了婚约。无法表达，也不能要求，爱情带来甜蜜的同时，也令维特受苦。</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1" i="0" dirty="0">
                <a:solidFill>
                  <a:srgbClr val="222222"/>
                </a:solidFill>
                <a:effectLst/>
                <a:latin typeface="Helvetica Neue"/>
              </a:rPr>
              <a:t>第二幕：</a:t>
            </a:r>
          </a:p>
          <a:p>
            <a:pPr algn="l"/>
            <a:r>
              <a:rPr lang="zh-CN" altLang="en-US" sz="1000" b="0" i="0" dirty="0">
                <a:solidFill>
                  <a:srgbClr val="222222"/>
                </a:solidFill>
                <a:effectLst/>
                <a:latin typeface="Helvetica Neue"/>
              </a:rPr>
              <a:t>星期天下午，乡间教堂的广场。人们聚在广场上，准备为牧师夫妇庆祝他们结婚五十周年。阿尔伯特伴着夏绿蒂出席，他们刚刚结婚，人人都称赞他们的幸福令人羡慕。维特也来了，他站在远处，默默的望着夏绿蒂。阿尔伯特跟维特作了朋友，并暗示苏菲对他怀有好感，而维特不以为然。在维特的心里，他只看到了夏绿蒂，时而激动万分，时而又莫名的忧郁。</a:t>
            </a:r>
            <a:endParaRPr lang="en-US" altLang="zh-CN" sz="1000" b="0" i="0" dirty="0">
              <a:solidFill>
                <a:srgbClr val="222222"/>
              </a:solidFill>
              <a:effectLst/>
              <a:latin typeface="Helvetica Neue"/>
            </a:endParaRPr>
          </a:p>
          <a:p>
            <a:pPr algn="l"/>
            <a:endParaRPr lang="en-US"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夏绿蒂深知维特对她的爱慕之意，但她是个有夫之妇，便建议维特去旅行，等圣诞节的时候再回来，这样既得到了锻炼又可令他冷静。维特在心里想，如果真的爱夏绿蒂就应该为她的处境考虑，于是下决心要永远离开，来成全夏绿蒂的婚姻幸福。或者，还有死亡，想到这里，苏菲突然进来，维特对她很凶。看到妻子安慰哭泣的苏菲，阿尔伯特心里明白了维特对夏绿蒂的感情。</a:t>
            </a:r>
          </a:p>
          <a:p>
            <a:pPr algn="l"/>
            <a:endParaRPr lang="en-US" altLang="zh-CN" sz="1000" b="0" i="0" dirty="0">
              <a:solidFill>
                <a:srgbClr val="222222"/>
              </a:solidFill>
              <a:effectLst/>
              <a:latin typeface="Helvetica Neue"/>
            </a:endParaRPr>
          </a:p>
          <a:p>
            <a:pPr algn="l"/>
            <a:r>
              <a:rPr lang="zh-CN" altLang="en-US" sz="1000" b="1" i="0" dirty="0">
                <a:solidFill>
                  <a:srgbClr val="222222"/>
                </a:solidFill>
                <a:effectLst/>
                <a:latin typeface="Helvetica Neue"/>
              </a:rPr>
              <a:t>第三幕：</a:t>
            </a:r>
          </a:p>
          <a:p>
            <a:pPr algn="l"/>
            <a:r>
              <a:rPr lang="zh-CN" altLang="en-US" sz="1000" b="0" i="0" dirty="0">
                <a:solidFill>
                  <a:srgbClr val="222222"/>
                </a:solidFill>
                <a:effectLst/>
                <a:latin typeface="Helvetica Neue"/>
              </a:rPr>
              <a:t>圣诞夜，夏绿蒂独自坐在客厅里，手上拿着维特寄来的信，她已经读了无数遍，想借此来驱散对于维特的思念（咏叹调：信之歌）。苏菲进来唤夏绿蒂去参加圣诞活动，却见姐姐一脸的忧郁，她明白夏绿蒂的心思，便劝她不要老是闷在家里，否则越想越是痛苦。</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苏菲走后，夏绿蒂跪在地上祈祷，希望上帝能够帮助她脱离这不被允许的爱情所带来的痛苦，这时夏绿蒂吃惊的发现维特就站在门外。这长期的旅途如同一次放逐，维特脸色苍白，他精疲力竭，却仍无法忘记夏绿蒂。他回忆起过去两个人相处时的快乐情景，夏绿蒂感到很不安，便拿出以前维特送给她的自己译的诗稿，那是爱尔兰传说中的诗人莪相（</a:t>
            </a:r>
            <a:r>
              <a:rPr lang="en-US" altLang="zh-CN" sz="1000" b="0" i="0" dirty="0">
                <a:solidFill>
                  <a:srgbClr val="222222"/>
                </a:solidFill>
                <a:effectLst/>
                <a:latin typeface="Helvetica Neue"/>
              </a:rPr>
              <a:t>Ossian</a:t>
            </a:r>
            <a:r>
              <a:rPr lang="zh-CN" altLang="en-US" sz="1000" b="0" i="0" dirty="0">
                <a:solidFill>
                  <a:srgbClr val="222222"/>
                </a:solidFill>
                <a:effectLst/>
                <a:latin typeface="Helvetica Neue"/>
              </a:rPr>
              <a:t>）的诗，她请维特给她念念。</a:t>
            </a:r>
          </a:p>
        </p:txBody>
      </p:sp>
    </p:spTree>
    <p:extLst>
      <p:ext uri="{BB962C8B-B14F-4D97-AF65-F5344CB8AC3E}">
        <p14:creationId xmlns:p14="http://schemas.microsoft.com/office/powerpoint/2010/main" val="21287990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BF968667-46AC-3DF2-08A3-0B21786B2FEF}"/>
              </a:ext>
            </a:extLst>
          </p:cNvPr>
          <p:cNvSpPr txBox="1"/>
          <p:nvPr/>
        </p:nvSpPr>
        <p:spPr>
          <a:xfrm>
            <a:off x="85465" y="76704"/>
            <a:ext cx="2683862" cy="6863417"/>
          </a:xfrm>
          <a:prstGeom prst="rect">
            <a:avLst/>
          </a:prstGeom>
          <a:noFill/>
        </p:spPr>
        <p:txBody>
          <a:bodyPr wrap="square">
            <a:spAutoFit/>
          </a:bodyPr>
          <a:lstStyle/>
          <a:p>
            <a:r>
              <a:rPr lang="zh-CN" altLang="en-US" sz="1000" b="0" i="0" dirty="0">
                <a:solidFill>
                  <a:srgbClr val="B66B6B"/>
                </a:solidFill>
                <a:effectLst/>
                <a:latin typeface="Helvetica Neue"/>
              </a:rPr>
              <a:t>剧情大纲</a:t>
            </a:r>
          </a:p>
          <a:p>
            <a:pPr algn="l"/>
            <a:endParaRPr lang="en-US"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维特一笑，接过诗稿，看到上面的字句令他浑身哆嗦，心里凄凉，声音颤抖着念起来：春风啊！你为何将我唤醒？我感到你轻轻的爱抚，可是啊，我已到了尽头，暴风雨即将来临，明天，我的族人到来，他见过我美好的青春，他在旷野四处寻觅，却没有我的踪影（咏叹调：春风，为何将我唤醒）。</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眼泪流下来，夏绿蒂求他停止，维特怀疑他所看见的那对眼睛里的感情，便再无法克制得扑倒在夏洛蒂的脚边诉说着自己对她的爱情，夏绿蒂抬起手又放下，她还是拒绝了维特，她推开维特，跟他告别，并说以后不会再见他。</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维特离开，心里绝望，他对于生已不再留恋，他感到唯有死才能够化解那充满了他全部的巨大的痛苦，他作了打算后便差仆人前去向阿尔伯特借猎枪，说是备着在远行中仿身。</a:t>
            </a:r>
          </a:p>
          <a:p>
            <a:pPr algn="l"/>
            <a:r>
              <a:rPr lang="zh-CN" altLang="en-US" sz="1000" b="0" i="0" dirty="0">
                <a:solidFill>
                  <a:srgbClr val="222222"/>
                </a:solidFill>
                <a:effectLst/>
                <a:latin typeface="Helvetica Neue"/>
              </a:rPr>
              <a:t>阿尔伯特回来的时候发觉夏绿蒂的行为异常，见维特的仆人来借枪就吩咐夏绿蒂拿给他。一旁的夏绿蒂却觉得不妙，莫名的恐惧抓住了她的心，她立刻赶去维特的家中，希望什么事也没有发生。</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1" i="0" dirty="0">
                <a:solidFill>
                  <a:srgbClr val="222222"/>
                </a:solidFill>
                <a:effectLst/>
                <a:latin typeface="Helvetica Neue"/>
              </a:rPr>
              <a:t>第四幕：</a:t>
            </a:r>
            <a:endParaRPr lang="en-US" altLang="zh-CN" sz="1000" b="1" i="0" dirty="0">
              <a:solidFill>
                <a:srgbClr val="222222"/>
              </a:solidFill>
              <a:effectLst/>
              <a:latin typeface="Helvetica Neue"/>
            </a:endParaRPr>
          </a:p>
          <a:p>
            <a:pPr algn="l"/>
            <a:endParaRPr lang="zh-CN" altLang="en-US" sz="1000" b="1" i="0" dirty="0">
              <a:solidFill>
                <a:srgbClr val="222222"/>
              </a:solidFill>
              <a:effectLst/>
              <a:latin typeface="Helvetica Neue"/>
            </a:endParaRPr>
          </a:p>
          <a:p>
            <a:pPr algn="l"/>
            <a:r>
              <a:rPr lang="zh-CN" altLang="en-US" sz="1000" b="0" i="0" dirty="0">
                <a:solidFill>
                  <a:srgbClr val="222222"/>
                </a:solidFill>
                <a:effectLst/>
                <a:latin typeface="Helvetica Neue"/>
              </a:rPr>
              <a:t>维特家的书房，他询问仆人得枪的情况，知道夏绿蒂的手指曾经抚过这把枪感到欣喜，他一直渴望从夏绿蒂的手中接受死亡，现在自杀仿佛与爱人联系到了一起，他一遍遍得吻着手枪。夏绿蒂的预感没有错，她跑进房间的时候看到维特躺在血泊中，已经奄奄一息，身边放着阿尔伯特的枪。</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夏绿蒂将他抱在怀里，悲痛的发疯，她坦白了自己对维特的爱。维特请求夏绿蒂的原谅，为他过去的行为，并表示自己很幸福，死前能够得到她的爱。这时窗外传来孩子们圣诞节的歌声，维特闭上了眼睛，嘴角还留着一丝微笑。</a:t>
            </a:r>
          </a:p>
          <a:p>
            <a:pPr algn="l"/>
            <a:endParaRPr lang="zh-CN" altLang="en-US" sz="1000" b="0" i="0" dirty="0">
              <a:solidFill>
                <a:srgbClr val="222222"/>
              </a:solidFill>
              <a:effectLst/>
              <a:latin typeface="Helvetica Neue"/>
            </a:endParaRPr>
          </a:p>
        </p:txBody>
      </p:sp>
      <p:sp>
        <p:nvSpPr>
          <p:cNvPr id="2" name="Textfeld 1">
            <a:extLst>
              <a:ext uri="{FF2B5EF4-FFF2-40B4-BE49-F238E27FC236}">
                <a16:creationId xmlns:a16="http://schemas.microsoft.com/office/drawing/2014/main" id="{746335A5-57E4-B7A6-874A-875AF61C729F}"/>
              </a:ext>
            </a:extLst>
          </p:cNvPr>
          <p:cNvSpPr txBox="1"/>
          <p:nvPr/>
        </p:nvSpPr>
        <p:spPr>
          <a:xfrm>
            <a:off x="2769327" y="76703"/>
            <a:ext cx="7136673" cy="6709529"/>
          </a:xfrm>
          <a:prstGeom prst="rect">
            <a:avLst/>
          </a:prstGeom>
          <a:noFill/>
        </p:spPr>
        <p:txBody>
          <a:bodyPr wrap="square">
            <a:spAutoFit/>
          </a:bodyPr>
          <a:lstStyle/>
          <a:p>
            <a:pPr algn="l"/>
            <a:r>
              <a:rPr lang="zh-CN" altLang="en-US" sz="1000" b="0" i="1" dirty="0">
                <a:solidFill>
                  <a:schemeClr val="tx2"/>
                </a:solidFill>
                <a:effectLst/>
                <a:latin typeface="helvetica neue"/>
              </a:rPr>
              <a:t>狂喜与顺从、梦想与现实、肉欲与对死亡的渴望</a:t>
            </a:r>
            <a:r>
              <a:rPr lang="en-US" altLang="zh-CN" sz="1000" b="0" i="1" dirty="0">
                <a:solidFill>
                  <a:schemeClr val="tx2"/>
                </a:solidFill>
                <a:effectLst/>
                <a:latin typeface="helvetica neue"/>
              </a:rPr>
              <a:t>——</a:t>
            </a:r>
            <a:r>
              <a:rPr lang="zh-CN" altLang="en-US" sz="1000" b="0" i="1" dirty="0">
                <a:solidFill>
                  <a:schemeClr val="tx2"/>
                </a:solidFill>
                <a:effectLst/>
                <a:latin typeface="helvetica neue"/>
              </a:rPr>
              <a:t>儒勒</a:t>
            </a:r>
            <a:r>
              <a:rPr lang="en-US" altLang="zh-CN" sz="1000" b="0" i="1" dirty="0">
                <a:solidFill>
                  <a:schemeClr val="tx2"/>
                </a:solidFill>
                <a:effectLst/>
                <a:latin typeface="helvetica neue"/>
              </a:rPr>
              <a:t>·</a:t>
            </a:r>
            <a:r>
              <a:rPr lang="zh-CN" altLang="en-US" sz="1000" b="0" i="1" dirty="0">
                <a:solidFill>
                  <a:schemeClr val="tx2"/>
                </a:solidFill>
                <a:effectLst/>
                <a:latin typeface="helvetica neue"/>
              </a:rPr>
              <a:t>马斯奈 </a:t>
            </a:r>
            <a:r>
              <a:rPr lang="en-US" altLang="zh-CN" sz="1000" b="0" i="1" dirty="0">
                <a:solidFill>
                  <a:schemeClr val="tx2"/>
                </a:solidFill>
                <a:effectLst/>
                <a:latin typeface="helvetica neue"/>
              </a:rPr>
              <a:t>(Jules Massenet) </a:t>
            </a:r>
            <a:r>
              <a:rPr lang="zh-CN" altLang="en-US" sz="1000" b="0" i="1" dirty="0">
                <a:solidFill>
                  <a:schemeClr val="tx2"/>
                </a:solidFill>
                <a:effectLst/>
                <a:latin typeface="helvetica neue"/>
              </a:rPr>
              <a:t>的歌剧维特 </a:t>
            </a:r>
            <a:r>
              <a:rPr lang="en-US" altLang="zh-CN" sz="1000" b="0" i="1" dirty="0">
                <a:solidFill>
                  <a:schemeClr val="tx2"/>
                </a:solidFill>
                <a:effectLst/>
                <a:latin typeface="helvetica neue"/>
              </a:rPr>
              <a:t>(Werther) </a:t>
            </a:r>
            <a:r>
              <a:rPr lang="zh-CN" altLang="en-US" sz="1000" b="0" i="1" dirty="0">
                <a:solidFill>
                  <a:schemeClr val="tx2"/>
                </a:solidFill>
                <a:effectLst/>
                <a:latin typeface="helvetica neue"/>
              </a:rPr>
              <a:t>在这些极端之间穿梭。 这部以歌德 </a:t>
            </a:r>
            <a:r>
              <a:rPr lang="en-US" altLang="zh-CN" sz="1000" b="0" i="1" dirty="0">
                <a:solidFill>
                  <a:schemeClr val="tx2"/>
                </a:solidFill>
                <a:effectLst/>
                <a:latin typeface="helvetica neue"/>
              </a:rPr>
              <a:t>1774 </a:t>
            </a:r>
            <a:r>
              <a:rPr lang="zh-CN" altLang="en-US" sz="1000" b="0" i="1" dirty="0">
                <a:solidFill>
                  <a:schemeClr val="tx2"/>
                </a:solidFill>
                <a:effectLst/>
                <a:latin typeface="helvetica neue"/>
              </a:rPr>
              <a:t>年出版的书信体小说为基础的狂热戏剧的中心是法律实习生维特和他对夏洛特无法实现的爱。 反过来，她向她垂死的母亲承诺，她会嫁给成功的阿尔伯特。 夏洛特一再拒绝维特，尽管她回应了他的感情，之后维特最终结束了自己的生命。 威利</a:t>
            </a:r>
            <a:r>
              <a:rPr lang="en-US" altLang="zh-CN" sz="1000" b="0" i="1" dirty="0">
                <a:solidFill>
                  <a:schemeClr val="tx2"/>
                </a:solidFill>
                <a:effectLst/>
                <a:latin typeface="helvetica neue"/>
              </a:rPr>
              <a:t>·</a:t>
            </a:r>
            <a:r>
              <a:rPr lang="zh-CN" altLang="en-US" sz="1000" b="0" i="1" dirty="0">
                <a:solidFill>
                  <a:schemeClr val="tx2"/>
                </a:solidFill>
                <a:effectLst/>
                <a:latin typeface="helvetica neue"/>
              </a:rPr>
              <a:t>德克尔的作品将维特展现为不同现实之间的梦游者。 在沃尔夫冈</a:t>
            </a:r>
            <a:r>
              <a:rPr lang="en-US" altLang="zh-CN" sz="1000" b="0" i="1" dirty="0">
                <a:solidFill>
                  <a:schemeClr val="tx2"/>
                </a:solidFill>
                <a:effectLst/>
                <a:latin typeface="helvetica neue"/>
              </a:rPr>
              <a:t>·</a:t>
            </a:r>
            <a:r>
              <a:rPr lang="zh-CN" altLang="en-US" sz="1000" b="0" i="1" dirty="0">
                <a:solidFill>
                  <a:schemeClr val="tx2"/>
                </a:solidFill>
                <a:effectLst/>
                <a:latin typeface="helvetica neue"/>
              </a:rPr>
              <a:t>古斯曼 </a:t>
            </a:r>
            <a:r>
              <a:rPr lang="en-US" altLang="zh-CN" sz="1000" b="0" i="1" dirty="0">
                <a:solidFill>
                  <a:schemeClr val="tx2"/>
                </a:solidFill>
                <a:effectLst/>
                <a:latin typeface="helvetica neue"/>
              </a:rPr>
              <a:t>(Wolfgang </a:t>
            </a:r>
            <a:r>
              <a:rPr lang="en-US" altLang="zh-CN" sz="1000" b="0" i="1" dirty="0" err="1">
                <a:solidFill>
                  <a:schemeClr val="tx2"/>
                </a:solidFill>
                <a:effectLst/>
                <a:latin typeface="helvetica neue"/>
              </a:rPr>
              <a:t>Gussmann</a:t>
            </a:r>
            <a:r>
              <a:rPr lang="en-US" altLang="zh-CN" sz="1000" b="0" i="1" dirty="0">
                <a:solidFill>
                  <a:schemeClr val="tx2"/>
                </a:solidFill>
                <a:effectLst/>
                <a:latin typeface="helvetica neue"/>
              </a:rPr>
              <a:t>) </a:t>
            </a:r>
            <a:r>
              <a:rPr lang="zh-CN" altLang="en-US" sz="1000" b="0" i="1" dirty="0">
                <a:solidFill>
                  <a:schemeClr val="tx2"/>
                </a:solidFill>
                <a:effectLst/>
                <a:latin typeface="helvetica neue"/>
              </a:rPr>
              <a:t>设计的抽象房间里，他最初的欣快感逐渐变成了一场噩梦。 除了杰拉德</a:t>
            </a:r>
            <a:r>
              <a:rPr lang="en-US" altLang="zh-CN" sz="1000" b="0" i="1" dirty="0">
                <a:solidFill>
                  <a:schemeClr val="tx2"/>
                </a:solidFill>
                <a:effectLst/>
                <a:latin typeface="helvetica neue"/>
              </a:rPr>
              <a:t>·</a:t>
            </a:r>
            <a:r>
              <a:rPr lang="zh-CN" altLang="en-US" sz="1000" b="0" i="1" dirty="0">
                <a:solidFill>
                  <a:schemeClr val="tx2"/>
                </a:solidFill>
                <a:effectLst/>
                <a:latin typeface="helvetica neue"/>
              </a:rPr>
              <a:t>施耐德主演的角色外，即将到来的复兴特别关注合奏团成员塞西莉亚</a:t>
            </a:r>
            <a:r>
              <a:rPr lang="en-US" altLang="zh-CN" sz="1000" b="0" i="1" dirty="0">
                <a:solidFill>
                  <a:schemeClr val="tx2"/>
                </a:solidFill>
                <a:effectLst/>
                <a:latin typeface="helvetica neue"/>
              </a:rPr>
              <a:t>·</a:t>
            </a:r>
            <a:r>
              <a:rPr lang="zh-CN" altLang="en-US" sz="1000" b="0" i="1" dirty="0">
                <a:solidFill>
                  <a:schemeClr val="tx2"/>
                </a:solidFill>
                <a:effectLst/>
                <a:latin typeface="helvetica neue"/>
              </a:rPr>
              <a:t>霍尔，她满怀期待地期待着她作为夏洛特的首次亮相。 （我）</a:t>
            </a:r>
            <a:r>
              <a:rPr lang="en-US" altLang="zh-CN" sz="1000" b="0" i="1" dirty="0">
                <a:solidFill>
                  <a:schemeClr val="tx2"/>
                </a:solidFill>
                <a:effectLst/>
                <a:latin typeface="helvetica neue"/>
              </a:rPr>
              <a:t>»</a:t>
            </a:r>
            <a:r>
              <a:rPr lang="zh-CN" altLang="en-US" sz="1000" b="0" i="1" dirty="0">
                <a:solidFill>
                  <a:schemeClr val="tx2"/>
                </a:solidFill>
                <a:effectLst/>
                <a:latin typeface="helvetica neue"/>
              </a:rPr>
              <a:t>自从马斯内的女人 </a:t>
            </a:r>
            <a:r>
              <a:rPr lang="en-US" altLang="zh-CN" sz="1000" b="0" i="1" dirty="0">
                <a:solidFill>
                  <a:schemeClr val="tx2"/>
                </a:solidFill>
                <a:effectLst/>
                <a:latin typeface="helvetica neue"/>
              </a:rPr>
              <a:t>- </a:t>
            </a:r>
            <a:r>
              <a:rPr lang="zh-CN" altLang="en-US" sz="1000" b="0" i="1" dirty="0">
                <a:solidFill>
                  <a:schemeClr val="tx2"/>
                </a:solidFill>
                <a:effectLst/>
                <a:latin typeface="helvetica neue"/>
              </a:rPr>
              <a:t>角色都被精心描绘 </a:t>
            </a:r>
            <a:r>
              <a:rPr lang="en-US" altLang="zh-CN" sz="1000" b="0" i="1" dirty="0">
                <a:solidFill>
                  <a:schemeClr val="tx2"/>
                </a:solidFill>
                <a:effectLst/>
                <a:latin typeface="helvetica neue"/>
              </a:rPr>
              <a:t>- </a:t>
            </a:r>
            <a:r>
              <a:rPr lang="zh-CN" altLang="en-US" sz="1000" b="0" i="1" dirty="0">
                <a:solidFill>
                  <a:schemeClr val="tx2"/>
                </a:solidFill>
                <a:effectLst/>
                <a:latin typeface="helvetica neue"/>
              </a:rPr>
              <a:t>他的 </a:t>
            </a:r>
            <a:r>
              <a:rPr lang="en-US" altLang="zh-CN" sz="1000" b="0" i="1" dirty="0" err="1">
                <a:solidFill>
                  <a:schemeClr val="tx2"/>
                </a:solidFill>
                <a:effectLst/>
                <a:latin typeface="helvetica neue"/>
              </a:rPr>
              <a:t>Cendrillon</a:t>
            </a:r>
            <a:r>
              <a:rPr lang="en-US" altLang="zh-CN" sz="1000" b="0" i="1" dirty="0">
                <a:solidFill>
                  <a:schemeClr val="tx2"/>
                </a:solidFill>
                <a:effectLst/>
                <a:latin typeface="helvetica neue"/>
              </a:rPr>
              <a:t> </a:t>
            </a:r>
            <a:r>
              <a:rPr lang="zh-CN" altLang="en-US" sz="1000" b="0" i="1" dirty="0">
                <a:solidFill>
                  <a:schemeClr val="tx2"/>
                </a:solidFill>
                <a:effectLst/>
                <a:latin typeface="helvetica neue"/>
              </a:rPr>
              <a:t>是我的第一个主要角色和它的乐趣 </a:t>
            </a:r>
            <a:r>
              <a:rPr lang="en-US" altLang="zh-CN" sz="1000" b="0" i="1" dirty="0">
                <a:solidFill>
                  <a:schemeClr val="tx2"/>
                </a:solidFill>
                <a:effectLst/>
                <a:latin typeface="helvetica neue"/>
              </a:rPr>
              <a:t>- </a:t>
            </a:r>
            <a:r>
              <a:rPr lang="zh-CN" altLang="en-US" sz="1000" b="0" i="1" dirty="0">
                <a:solidFill>
                  <a:schemeClr val="tx2"/>
                </a:solidFill>
                <a:effectLst/>
                <a:latin typeface="helvetica neue"/>
              </a:rPr>
              <a:t>它加强了我成为歌剧歌手的愿望 </a:t>
            </a:r>
            <a:r>
              <a:rPr lang="en-US" altLang="zh-CN" sz="1000" b="0" i="1" dirty="0">
                <a:solidFill>
                  <a:schemeClr val="tx2"/>
                </a:solidFill>
                <a:effectLst/>
                <a:latin typeface="helvetica neue"/>
              </a:rPr>
              <a:t>- </a:t>
            </a:r>
            <a:r>
              <a:rPr lang="zh-CN" altLang="en-US" sz="1000" b="0" i="1" dirty="0">
                <a:solidFill>
                  <a:schemeClr val="tx2"/>
                </a:solidFill>
                <a:effectLst/>
                <a:latin typeface="helvetica neue"/>
              </a:rPr>
              <a:t>夏洛特的角色很长一段时间以来一直吸引着我。 在歌剧中，她在对维特的爱和对母亲的承诺之间左右为难。 因为夏洛特压抑了她对维特的感情</a:t>
            </a:r>
            <a:r>
              <a:rPr lang="en-US" altLang="zh-CN" sz="1000" b="0" i="1" dirty="0">
                <a:solidFill>
                  <a:schemeClr val="tx2"/>
                </a:solidFill>
                <a:effectLst/>
                <a:latin typeface="helvetica neue"/>
              </a:rPr>
              <a:t>——</a:t>
            </a:r>
            <a:r>
              <a:rPr lang="zh-CN" altLang="en-US" sz="1000" b="0" i="1" dirty="0">
                <a:solidFill>
                  <a:schemeClr val="tx2"/>
                </a:solidFill>
                <a:effectLst/>
                <a:latin typeface="helvetica neue"/>
              </a:rPr>
              <a:t>但永久地</a:t>
            </a:r>
            <a:r>
              <a:rPr lang="en-US" altLang="zh-CN" sz="1000" b="0" i="1" dirty="0">
                <a:solidFill>
                  <a:schemeClr val="tx2"/>
                </a:solidFill>
                <a:effectLst/>
                <a:latin typeface="helvetica neue"/>
              </a:rPr>
              <a:t>——</a:t>
            </a:r>
            <a:r>
              <a:rPr lang="zh-CN" altLang="en-US" sz="1000" b="0" i="1" dirty="0">
                <a:solidFill>
                  <a:schemeClr val="tx2"/>
                </a:solidFill>
                <a:effectLst/>
                <a:latin typeface="helvetica neue"/>
              </a:rPr>
              <a:t>她退化成了自己的躯壳，并最终为他的自杀而自责。 虽然我唱过很多浪漫主义角色，包括柏辽兹的玛格丽特和贝利尼的罗密欧，但我的曲目主要是巴洛克或古典角色。 当我踏入 </a:t>
            </a:r>
            <a:r>
              <a:rPr lang="en-US" altLang="zh-CN" sz="1000" b="0" i="1" dirty="0">
                <a:solidFill>
                  <a:schemeClr val="tx2"/>
                </a:solidFill>
                <a:effectLst/>
                <a:latin typeface="helvetica neue"/>
              </a:rPr>
              <a:t>Massenet </a:t>
            </a:r>
            <a:r>
              <a:rPr lang="zh-CN" altLang="en-US" sz="1000" b="0" i="1" dirty="0">
                <a:solidFill>
                  <a:schemeClr val="tx2"/>
                </a:solidFill>
                <a:effectLst/>
                <a:latin typeface="helvetica neue"/>
              </a:rPr>
              <a:t>丰富的声音世界时，知道身边有这么多知名同事对我很有帮助。 信任他们让我有必要的脆弱程度，让夏洛特的复杂性格栩栩如生。</a:t>
            </a:r>
            <a:r>
              <a:rPr lang="en-US" altLang="zh-CN" sz="1000" b="0" i="1" dirty="0">
                <a:solidFill>
                  <a:schemeClr val="tx2"/>
                </a:solidFill>
                <a:effectLst/>
                <a:latin typeface="helvetica neue"/>
              </a:rPr>
              <a:t>«  </a:t>
            </a:r>
          </a:p>
          <a:p>
            <a:pPr algn="l"/>
            <a:endParaRPr lang="en-US" altLang="zh-CN" sz="1000" dirty="0">
              <a:solidFill>
                <a:srgbClr val="323232"/>
              </a:solidFill>
              <a:latin typeface="helvetica neue"/>
            </a:endParaRPr>
          </a:p>
          <a:p>
            <a:pPr algn="l"/>
            <a:r>
              <a:rPr lang="zh-CN" altLang="en-US" sz="1000" b="0" i="0" dirty="0">
                <a:solidFill>
                  <a:srgbClr val="323232"/>
                </a:solidFill>
                <a:effectLst/>
                <a:latin typeface="helvetica neue"/>
              </a:rPr>
              <a:t>著名法国作曲家马斯内所创作的歌剧</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维特</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深刻展现了十九世纪新兴资产阶级对幸福生活的追求与个性发展的向往，创作者在歌剧</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维特</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中多次使用具备抒情性质的曲调与成熟老练的创作手法，全面深刻地呈现了男主角维特的性格特征与内心情绪变化，塑造了以男主角维特为首的多个符合时代发展特性的特殊人物形象，将男主角维特的内心冲突与纠结通过感人至深的旋律展现出来。这一经典作品将西方歌剧的抒情性与戏剧性完美地结合在一起，凸显了法国歌剧风格华丽、曲调婉转的创作特性，让观众形成了强烈的情感共鸣。</a:t>
            </a:r>
            <a:endParaRPr lang="en-US" altLang="zh-CN" sz="1000" b="0" i="0" dirty="0">
              <a:solidFill>
                <a:srgbClr val="323232"/>
              </a:solidFill>
              <a:effectLst/>
              <a:latin typeface="helvetica neue"/>
            </a:endParaRPr>
          </a:p>
          <a:p>
            <a:pPr algn="l"/>
            <a:endParaRPr lang="en-US" altLang="zh-CN" sz="1000" dirty="0">
              <a:solidFill>
                <a:srgbClr val="323232"/>
              </a:solidFill>
              <a:latin typeface="helvetica neue"/>
            </a:endParaRPr>
          </a:p>
          <a:p>
            <a:r>
              <a:rPr lang="zh-CN" altLang="en-US" sz="1000" b="1" i="0" dirty="0">
                <a:solidFill>
                  <a:srgbClr val="323232"/>
                </a:solidFill>
                <a:effectLst/>
                <a:latin typeface="helvetica neue"/>
              </a:rPr>
              <a:t>马斯内歌剧</a:t>
            </a:r>
            <a:r>
              <a:rPr lang="en-US" altLang="zh-CN" sz="1000" b="1" i="0" dirty="0">
                <a:solidFill>
                  <a:srgbClr val="323232"/>
                </a:solidFill>
                <a:effectLst/>
                <a:latin typeface="helvetica neue"/>
              </a:rPr>
              <a:t>《</a:t>
            </a:r>
            <a:r>
              <a:rPr lang="zh-CN" altLang="en-US" sz="1000" b="1" i="0" dirty="0">
                <a:solidFill>
                  <a:srgbClr val="323232"/>
                </a:solidFill>
                <a:effectLst/>
                <a:latin typeface="helvetica neue"/>
              </a:rPr>
              <a:t>维特</a:t>
            </a:r>
            <a:r>
              <a:rPr lang="en-US" altLang="zh-CN" sz="1000" b="1" i="0" dirty="0">
                <a:solidFill>
                  <a:srgbClr val="323232"/>
                </a:solidFill>
                <a:effectLst/>
                <a:latin typeface="helvetica neue"/>
              </a:rPr>
              <a:t>》</a:t>
            </a:r>
            <a:r>
              <a:rPr lang="zh-CN" altLang="en-US" sz="1000" b="1" i="0" dirty="0">
                <a:solidFill>
                  <a:srgbClr val="323232"/>
                </a:solidFill>
                <a:effectLst/>
                <a:latin typeface="helvetica neue"/>
              </a:rPr>
              <a:t>男主角形象基本特性</a:t>
            </a:r>
          </a:p>
          <a:p>
            <a:pPr algn="l"/>
            <a:r>
              <a:rPr lang="zh-CN" altLang="en-US" sz="1000" b="0" i="0" dirty="0">
                <a:solidFill>
                  <a:srgbClr val="323232"/>
                </a:solidFill>
                <a:effectLst/>
                <a:latin typeface="helvetica neue"/>
              </a:rPr>
              <a:t>法国著名作曲家马斯内通过改编歌德所创作的个人书信体文学名著</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少年维特的烦恼</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谱写了具备较高艺术鉴赏价值的歌剧</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维特</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这一经典戏剧作品主要讲述了少年维特对阿尔伯特的未婚妻夏绿蒂产生了感情，因外部社会环境因素的影响自己的强烈感情无法获得夏绿蒂的及时回应，而身陷情感世界无法自拔，于绝望、痛苦中开枪自杀，以此表现了自身对爱情的执著，对社会主流伦理道德的反抗。</a:t>
            </a:r>
            <a:endParaRPr lang="en-US" altLang="zh-CN" sz="1000" b="0" i="0" dirty="0">
              <a:solidFill>
                <a:srgbClr val="323232"/>
              </a:solidFill>
              <a:effectLst/>
              <a:latin typeface="helvetica neue"/>
            </a:endParaRPr>
          </a:p>
          <a:p>
            <a:pPr algn="l"/>
            <a:endParaRPr lang="en-US" altLang="zh-CN" sz="1000" b="0" i="0" dirty="0">
              <a:solidFill>
                <a:srgbClr val="323232"/>
              </a:solidFill>
              <a:effectLst/>
              <a:latin typeface="helvetica neue"/>
            </a:endParaRPr>
          </a:p>
          <a:p>
            <a:pPr algn="l"/>
            <a:r>
              <a:rPr lang="zh-CN" altLang="en-US" sz="1000" b="0" i="0" dirty="0">
                <a:solidFill>
                  <a:srgbClr val="323232"/>
                </a:solidFill>
                <a:effectLst/>
                <a:latin typeface="helvetica neue"/>
              </a:rPr>
              <a:t>马斯内选用富有节奏感的男高音咏叹调详细地描绘了男主角内心情绪的递进变化与真诚、婉转的思想情感，逐步将故事的主要情节推向全剧的高潮。作为剧中男主角的维特具备较强的道德意识与淳朴、善良的思想品质，愿意将自身的进步思想理念与他人分享，憧憬未来的美好生活，性格压抑内向，容易沉溺于脱离现实的幻想，由于内心较为脆弱、对挫折的心理承受力不足，难以妥善处理好理想与现实之间的鸿沟，社会现实的压抑让他无法表达自身的情感与意念，在无法承受情感层面的巨大压力时，维特选择了以自我毁灭的形式获得解脱。这一悲剧性艺术形象具备坚持爱情、勇于打破伦理观念的勇气与独到深刻的生命价值观、人生观，对大自然怀有无限的依恋与敬仰，憧憬美好生活。</a:t>
            </a:r>
            <a:endParaRPr lang="en-US" altLang="zh-CN" sz="1000" b="0" i="0" dirty="0">
              <a:solidFill>
                <a:srgbClr val="323232"/>
              </a:solidFill>
              <a:effectLst/>
              <a:latin typeface="helvetica neue"/>
            </a:endParaRPr>
          </a:p>
          <a:p>
            <a:pPr algn="l"/>
            <a:endParaRPr lang="en-US" altLang="zh-CN" sz="1000" dirty="0">
              <a:solidFill>
                <a:srgbClr val="323232"/>
              </a:solidFill>
              <a:latin typeface="helvetica neue"/>
            </a:endParaRPr>
          </a:p>
          <a:p>
            <a:pPr algn="l"/>
            <a:r>
              <a:rPr lang="zh-CN" altLang="en-US" sz="1000" b="0" i="0" dirty="0">
                <a:solidFill>
                  <a:srgbClr val="323232"/>
                </a:solidFill>
                <a:effectLst/>
                <a:latin typeface="helvetica neue"/>
              </a:rPr>
              <a:t>马斯内所创作的歌剧</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维特</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蕴含着独特的人本主义理念与尊重自由理念的特色价值观，主要反映了十九世纪新兴资产阶级的爱情观、伦理观与审美意识。剧情简洁直观，却能够持续吸引观众的注意力，将男主角维特在各个阶段内心情绪的变化展现的淋漓尽致。</a:t>
            </a:r>
            <a:endParaRPr lang="en-US" altLang="zh-CN" sz="1000" b="0" i="0" dirty="0">
              <a:solidFill>
                <a:srgbClr val="323232"/>
              </a:solidFill>
              <a:effectLst/>
              <a:latin typeface="helvetica neue"/>
            </a:endParaRPr>
          </a:p>
          <a:p>
            <a:pPr algn="l"/>
            <a:endParaRPr lang="en-US" altLang="zh-CN" sz="1000" dirty="0">
              <a:solidFill>
                <a:srgbClr val="323232"/>
              </a:solidFill>
              <a:latin typeface="helvetica neue"/>
            </a:endParaRPr>
          </a:p>
          <a:p>
            <a:pPr algn="l"/>
            <a:r>
              <a:rPr lang="zh-CN" altLang="en-US" sz="1000" b="0" i="0" dirty="0">
                <a:solidFill>
                  <a:srgbClr val="323232"/>
                </a:solidFill>
                <a:effectLst/>
                <a:latin typeface="helvetica neue"/>
              </a:rPr>
              <a:t>作曲家马斯内省略了原著中部分涉及个人情感不合理性的内容，着重表现这一爱情悲剧的感伤性与时代背景特征，在保留主要情节与人物性格的同时在本剧的音乐旋律中全面渗透了风格独特的舞台文化元素与自身对故事主题理念的理解。近代歌剧</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维特</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的演出背景多选择会客室、庭院阳台、道路拐角等贴近生活的常见地点，情节直观易懂而富有层次感，思想深邃完整而不浮躁。马斯内通过采用多样性的配器方式与调性转化手法增强了乐曲基本旋律的艺术表现力与对观众个人情绪的感染力，且在演奏过程中大胆使用连续不断的多个六和弦，使曲调旋律显得清新、优美，并根据人物性格塑造要求使用频繁转调的乐句组织方式更好地营造出戏剧性的矛盾冲突与关键性情节场景下的特殊舞台气氛，曲调的主旋律偏向缓和细腻，在部分段落为表达强烈的感情采用了充满激情的旋律与曲调，有着丰富而多样化的和声效果，使得乐句的基本调性显得深刻而含蓄，将男主角维特内心困苦无助、无奈挣扎的情感描绘的栩栩如生。</a:t>
            </a:r>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10289878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7021586" cy="2016099"/>
          </a:xfrm>
          <a:prstGeom prst="rect">
            <a:avLst/>
          </a:prstGeom>
        </p:spPr>
      </p:pic>
      <p:pic>
        <p:nvPicPr>
          <p:cNvPr id="3" name="Grafik 2">
            <a:extLst>
              <a:ext uri="{FF2B5EF4-FFF2-40B4-BE49-F238E27FC236}">
                <a16:creationId xmlns:a16="http://schemas.microsoft.com/office/drawing/2014/main" id="{55E59406-8455-EE3D-779D-7A954B81D03A}"/>
              </a:ext>
            </a:extLst>
          </p:cNvPr>
          <p:cNvPicPr>
            <a:picLocks noChangeAspect="1"/>
          </p:cNvPicPr>
          <p:nvPr/>
        </p:nvPicPr>
        <p:blipFill>
          <a:blip r:embed="rId3"/>
          <a:stretch>
            <a:fillRect/>
          </a:stretch>
        </p:blipFill>
        <p:spPr>
          <a:xfrm>
            <a:off x="7290493" y="2516697"/>
            <a:ext cx="2460921" cy="3873966"/>
          </a:xfrm>
          <a:prstGeom prst="rect">
            <a:avLst/>
          </a:prstGeom>
        </p:spPr>
      </p:pic>
      <p:pic>
        <p:nvPicPr>
          <p:cNvPr id="6" name="Grafik 5">
            <a:extLst>
              <a:ext uri="{FF2B5EF4-FFF2-40B4-BE49-F238E27FC236}">
                <a16:creationId xmlns:a16="http://schemas.microsoft.com/office/drawing/2014/main" id="{04F04501-33B2-4A1E-7214-28F125B2CBED}"/>
              </a:ext>
            </a:extLst>
          </p:cNvPr>
          <p:cNvPicPr>
            <a:picLocks noChangeAspect="1"/>
          </p:cNvPicPr>
          <p:nvPr/>
        </p:nvPicPr>
        <p:blipFill>
          <a:blip r:embed="rId4"/>
          <a:stretch>
            <a:fillRect/>
          </a:stretch>
        </p:blipFill>
        <p:spPr>
          <a:xfrm>
            <a:off x="6447376" y="717374"/>
            <a:ext cx="3458624" cy="880609"/>
          </a:xfrm>
          <a:prstGeom prst="rect">
            <a:avLst/>
          </a:prstGeom>
        </p:spPr>
      </p:pic>
      <p:pic>
        <p:nvPicPr>
          <p:cNvPr id="1026" name="Picture 2" descr="Benjamin Bernheim">
            <a:extLst>
              <a:ext uri="{FF2B5EF4-FFF2-40B4-BE49-F238E27FC236}">
                <a16:creationId xmlns:a16="http://schemas.microsoft.com/office/drawing/2014/main" id="{9E9FFBE5-86C7-6329-1A7F-4E5145FF34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018" y="2374161"/>
            <a:ext cx="6019843" cy="4016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386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7021586" cy="2016099"/>
          </a:xfrm>
          <a:prstGeom prst="rect">
            <a:avLst/>
          </a:prstGeom>
        </p:spPr>
      </p:pic>
      <p:pic>
        <p:nvPicPr>
          <p:cNvPr id="4" name="Grafik 3">
            <a:extLst>
              <a:ext uri="{FF2B5EF4-FFF2-40B4-BE49-F238E27FC236}">
                <a16:creationId xmlns:a16="http://schemas.microsoft.com/office/drawing/2014/main" id="{C6C41157-E14F-F624-25F2-38656A81E108}"/>
              </a:ext>
            </a:extLst>
          </p:cNvPr>
          <p:cNvPicPr>
            <a:picLocks noChangeAspect="1"/>
          </p:cNvPicPr>
          <p:nvPr/>
        </p:nvPicPr>
        <p:blipFill>
          <a:blip r:embed="rId3"/>
          <a:stretch>
            <a:fillRect/>
          </a:stretch>
        </p:blipFill>
        <p:spPr>
          <a:xfrm>
            <a:off x="7307580" y="149630"/>
            <a:ext cx="2681754" cy="1235710"/>
          </a:xfrm>
          <a:prstGeom prst="rect">
            <a:avLst/>
          </a:prstGeom>
        </p:spPr>
      </p:pic>
      <p:pic>
        <p:nvPicPr>
          <p:cNvPr id="7" name="Grafik 6">
            <a:extLst>
              <a:ext uri="{FF2B5EF4-FFF2-40B4-BE49-F238E27FC236}">
                <a16:creationId xmlns:a16="http://schemas.microsoft.com/office/drawing/2014/main" id="{0BC49A65-83E4-3F83-B081-57399961662F}"/>
              </a:ext>
            </a:extLst>
          </p:cNvPr>
          <p:cNvPicPr>
            <a:picLocks noChangeAspect="1"/>
          </p:cNvPicPr>
          <p:nvPr/>
        </p:nvPicPr>
        <p:blipFill>
          <a:blip r:embed="rId4"/>
          <a:stretch>
            <a:fillRect/>
          </a:stretch>
        </p:blipFill>
        <p:spPr>
          <a:xfrm>
            <a:off x="7307580" y="1587095"/>
            <a:ext cx="2140726" cy="5121275"/>
          </a:xfrm>
          <a:prstGeom prst="rect">
            <a:avLst/>
          </a:prstGeom>
        </p:spPr>
      </p:pic>
    </p:spTree>
    <p:extLst>
      <p:ext uri="{BB962C8B-B14F-4D97-AF65-F5344CB8AC3E}">
        <p14:creationId xmlns:p14="http://schemas.microsoft.com/office/powerpoint/2010/main" val="42436184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523689" y="-1523260"/>
            <a:ext cx="6858000" cy="9905377"/>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877" y="0"/>
            <a:ext cx="7370061"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506346" y="-542695"/>
            <a:ext cx="4894564" cy="990725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descr="Ein Bild, das Text enthält.&#10;&#10;Automatisch generierte Beschreibung">
            <a:extLst>
              <a:ext uri="{FF2B5EF4-FFF2-40B4-BE49-F238E27FC236}">
                <a16:creationId xmlns:a16="http://schemas.microsoft.com/office/drawing/2014/main" id="{3E9BCD5D-8F9F-CF46-74A8-7D6029D5F151}"/>
              </a:ext>
            </a:extLst>
          </p:cNvPr>
          <p:cNvPicPr>
            <a:picLocks noChangeAspect="1"/>
          </p:cNvPicPr>
          <p:nvPr/>
        </p:nvPicPr>
        <p:blipFill>
          <a:blip r:embed="rId2"/>
          <a:stretch>
            <a:fillRect/>
          </a:stretch>
        </p:blipFill>
        <p:spPr>
          <a:xfrm>
            <a:off x="2159508" y="457200"/>
            <a:ext cx="5586983" cy="5943600"/>
          </a:xfrm>
          <a:prstGeom prst="rect">
            <a:avLst/>
          </a:prstGeom>
        </p:spPr>
      </p:pic>
    </p:spTree>
    <p:extLst>
      <p:ext uri="{BB962C8B-B14F-4D97-AF65-F5344CB8AC3E}">
        <p14:creationId xmlns:p14="http://schemas.microsoft.com/office/powerpoint/2010/main" val="9018573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7021586" cy="2016099"/>
          </a:xfrm>
          <a:prstGeom prst="rect">
            <a:avLst/>
          </a:prstGeom>
        </p:spPr>
      </p:pic>
      <p:pic>
        <p:nvPicPr>
          <p:cNvPr id="5" name="Grafik 4">
            <a:extLst>
              <a:ext uri="{FF2B5EF4-FFF2-40B4-BE49-F238E27FC236}">
                <a16:creationId xmlns:a16="http://schemas.microsoft.com/office/drawing/2014/main" id="{A279E9AC-E433-CB4E-EB20-2EEDEE45030F}"/>
              </a:ext>
            </a:extLst>
          </p:cNvPr>
          <p:cNvPicPr>
            <a:picLocks noChangeAspect="1"/>
          </p:cNvPicPr>
          <p:nvPr/>
        </p:nvPicPr>
        <p:blipFill rotWithShape="1">
          <a:blip r:embed="rId3"/>
          <a:srcRect r="26238" b="4365"/>
          <a:stretch/>
        </p:blipFill>
        <p:spPr>
          <a:xfrm>
            <a:off x="7207978" y="71610"/>
            <a:ext cx="2480032" cy="1433100"/>
          </a:xfrm>
          <a:prstGeom prst="rect">
            <a:avLst/>
          </a:prstGeom>
        </p:spPr>
      </p:pic>
      <p:pic>
        <p:nvPicPr>
          <p:cNvPr id="7" name="Grafik 6">
            <a:extLst>
              <a:ext uri="{FF2B5EF4-FFF2-40B4-BE49-F238E27FC236}">
                <a16:creationId xmlns:a16="http://schemas.microsoft.com/office/drawing/2014/main" id="{A499B116-62D4-5B4A-E3C4-540724798DBD}"/>
              </a:ext>
            </a:extLst>
          </p:cNvPr>
          <p:cNvPicPr>
            <a:picLocks noChangeAspect="1"/>
          </p:cNvPicPr>
          <p:nvPr/>
        </p:nvPicPr>
        <p:blipFill>
          <a:blip r:embed="rId4"/>
          <a:stretch>
            <a:fillRect/>
          </a:stretch>
        </p:blipFill>
        <p:spPr>
          <a:xfrm>
            <a:off x="7207977" y="1686187"/>
            <a:ext cx="2045995" cy="4857226"/>
          </a:xfrm>
          <a:prstGeom prst="rect">
            <a:avLst/>
          </a:prstGeom>
        </p:spPr>
      </p:pic>
      <p:pic>
        <p:nvPicPr>
          <p:cNvPr id="8" name="Grafik 7">
            <a:extLst>
              <a:ext uri="{FF2B5EF4-FFF2-40B4-BE49-F238E27FC236}">
                <a16:creationId xmlns:a16="http://schemas.microsoft.com/office/drawing/2014/main" id="{1257E904-264A-D76C-75B6-4A1F398217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061" y="2214051"/>
            <a:ext cx="6738149" cy="4494319"/>
          </a:xfrm>
          <a:prstGeom prst="rect">
            <a:avLst/>
          </a:prstGeom>
        </p:spPr>
      </p:pic>
    </p:spTree>
    <p:extLst>
      <p:ext uri="{BB962C8B-B14F-4D97-AF65-F5344CB8AC3E}">
        <p14:creationId xmlns:p14="http://schemas.microsoft.com/office/powerpoint/2010/main" val="6800515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8" name="Picture 12">
            <a:extLst>
              <a:ext uri="{FF2B5EF4-FFF2-40B4-BE49-F238E27FC236}">
                <a16:creationId xmlns:a16="http://schemas.microsoft.com/office/drawing/2014/main" id="{6A4F0B53-7E21-786D-457E-0B3A1B1270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538" b="3"/>
          <a:stretch/>
        </p:blipFill>
        <p:spPr bwMode="auto">
          <a:xfrm>
            <a:off x="20" y="10"/>
            <a:ext cx="4955457" cy="3428990"/>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a:extLst>
              <a:ext uri="{FF2B5EF4-FFF2-40B4-BE49-F238E27FC236}">
                <a16:creationId xmlns:a16="http://schemas.microsoft.com/office/drawing/2014/main" id="{DA9AAE3D-BCE3-3703-4501-F86116D922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09"/>
          <a:stretch/>
        </p:blipFill>
        <p:spPr bwMode="auto">
          <a:xfrm>
            <a:off x="4950523" y="10"/>
            <a:ext cx="4955477" cy="342899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D91C695E-9845-F47D-77E2-1052200F4BF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97"/>
          <a:stretch/>
        </p:blipFill>
        <p:spPr bwMode="auto">
          <a:xfrm>
            <a:off x="20" y="3429000"/>
            <a:ext cx="4955457" cy="34290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817CA726-A7EF-35EF-FF74-AEE4EF29225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0996" r="2" b="22989"/>
          <a:stretch/>
        </p:blipFill>
        <p:spPr bwMode="auto">
          <a:xfrm>
            <a:off x="4950523" y="3429000"/>
            <a:ext cx="4955477"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13264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110F6AA9-3E3F-31A9-81F3-471A7A3651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65" r="2" b="2"/>
          <a:stretch/>
        </p:blipFill>
        <p:spPr bwMode="auto">
          <a:xfrm>
            <a:off x="20" y="1282"/>
            <a:ext cx="9905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2194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a:extLst>
              <a:ext uri="{FF2B5EF4-FFF2-40B4-BE49-F238E27FC236}">
                <a16:creationId xmlns:a16="http://schemas.microsoft.com/office/drawing/2014/main" id="{84E15029-C63F-61E1-8083-AA3E50D10F51}"/>
              </a:ext>
            </a:extLst>
          </p:cNvPr>
          <p:cNvSpPr txBox="1"/>
          <p:nvPr/>
        </p:nvSpPr>
        <p:spPr>
          <a:xfrm>
            <a:off x="-42644" y="0"/>
            <a:ext cx="9991288" cy="6863416"/>
          </a:xfrm>
          <a:prstGeom prst="rect">
            <a:avLst/>
          </a:prstGeom>
          <a:noFill/>
        </p:spPr>
        <p:txBody>
          <a:bodyPr wrap="square">
            <a:spAutoFit/>
          </a:bodyPr>
          <a:lstStyle/>
          <a:p>
            <a:pPr algn="l"/>
            <a:r>
              <a:rPr lang="zh-CN" altLang="en-US" sz="1000" b="0" i="0" dirty="0">
                <a:solidFill>
                  <a:srgbClr val="222222"/>
                </a:solidFill>
                <a:effectLst/>
                <a:highlight>
                  <a:srgbClr val="FFFF00"/>
                </a:highlight>
                <a:latin typeface="Helvetica Neue"/>
              </a:rPr>
              <a:t>第一幕：亚眠一旅邸</a:t>
            </a:r>
          </a:p>
          <a:p>
            <a:pPr algn="l"/>
            <a:r>
              <a:rPr lang="zh-CN" altLang="en-US" sz="1000" b="0" i="0" dirty="0">
                <a:solidFill>
                  <a:srgbClr val="222222"/>
                </a:solidFill>
                <a:effectLst/>
                <a:latin typeface="Helvetica Neue"/>
              </a:rPr>
              <a:t>曼侬是一位专喜寻欢作乐，而且又水性杨花的法国女子，由于她野性难驯，她的父母把她送进了修道院。当她在表兄陪伴之下去修道院途中，曾在一间旅邸停足。这时财政部长吉约正在宴请宾客。这位老浪子立即向曼侬大献殷勤，但却被曼侬拒绝。曼侬出场唱着：“我是一个单纯平凡的少女”。表兄莱斯科也唱了一首歌，警告她可能遭遇的陷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务须当心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这时，想做神父的青年葛利欧，看见曼侬如此美丽，不禁为之销魂。他首先问曼侬说：“我只要知道您的名字”</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遇到这位年轻英俊的骑士，曼侬也十分倾慕，便将警告忘得一干二净。她回答说：“人家叫我曼侬”</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接着就是热情的二重唱：“您是我的生命和灵魂”</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之后俩人都背弃了自己的誓言唱出轻快的二重唱：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我们上巴黎去</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，双双逃向巴黎。此幕在快乐歌声中收场。</a:t>
            </a:r>
          </a:p>
          <a:p>
            <a:pPr algn="l"/>
            <a:r>
              <a:rPr lang="zh-CN" altLang="en-US" sz="1000" b="0" i="0" dirty="0">
                <a:solidFill>
                  <a:srgbClr val="222222"/>
                </a:solidFill>
                <a:effectLst/>
                <a:highlight>
                  <a:srgbClr val="FFFF00"/>
                </a:highlight>
                <a:latin typeface="Helvetica Neue"/>
              </a:rPr>
              <a:t>第二幕：葛利欧的巴黎公寓</a:t>
            </a:r>
          </a:p>
          <a:p>
            <a:pPr algn="l"/>
            <a:r>
              <a:rPr lang="zh-CN" altLang="en-US" sz="1000" b="0" i="0" dirty="0">
                <a:solidFill>
                  <a:srgbClr val="222222"/>
                </a:solidFill>
                <a:effectLst/>
                <a:latin typeface="Helvetica Neue"/>
              </a:rPr>
              <a:t>曼侬和葛利欧居住在巴黎。葛利欧寄信给他的伯爵父亲，要求允许他与曼侬结婚。但她的表兄莱斯科却前来要求葛利欧道歉，因为他犯了拐骗之罪。葛利欧立即将邮寄其父之信拿出，以资证明其诚实无欺。莱斯科似乎认为满意，但是新危机又起；当两人谈论间，另一位贵族布雷蒂尼把曼侬拉了出去，告诉她说，骑士葛利欧的父亲不会同意他们婚事，他正在派人捉拿葛利欧。布雷蒂尼还唱出热情的歌向曼侬示爱：“曼侬，您即将获得自由，曼侬您即将登上女王宝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莱斯科知道骑士葛利欧与曼侬彼此颇真心相爱后，便祝福他们俩白头到老。然后与布雷蒂尼离去，曼侬一人正为着荣华富贵与葛利欧的爱情之间的抉择苦恼，思索及此，感慨地唱出：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小桌再会啊</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这意思是代表她将舍弃她的情人，去投奔布雷蒂尼，这是全剧最著名的咏叹调。</a:t>
            </a:r>
          </a:p>
          <a:p>
            <a:pPr algn="l"/>
            <a:r>
              <a:rPr lang="zh-CN" altLang="en-US" sz="1000" b="0" i="0" dirty="0">
                <a:solidFill>
                  <a:srgbClr val="222222"/>
                </a:solidFill>
                <a:effectLst/>
                <a:latin typeface="Helvetica Neue"/>
              </a:rPr>
              <a:t>骑士葛利欧寄信回来，发现曼侬泪珠双垂，于是为她唱：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梦之歌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描述着他们的未来生活。正当此时，忽然听见敲门的声音，打断了俩人诗意的对白。曼侬似乎存心不良，未曾将机密告其爱人，当他去开门时，她也曾竭力劝阻。葛利欧被捕了，曼侬呆滞了一会，便倒在椅上。回想经过的情形，和目前的绝望与忧愁，她在等待着她的新爱人布雷蒂尼。</a:t>
            </a:r>
          </a:p>
          <a:p>
            <a:pPr algn="l"/>
            <a:r>
              <a:rPr lang="zh-CN" altLang="en-US" sz="1000" b="0" i="0" dirty="0">
                <a:solidFill>
                  <a:srgbClr val="222222"/>
                </a:solidFill>
                <a:effectLst/>
                <a:highlight>
                  <a:srgbClr val="FFFF00"/>
                </a:highlight>
                <a:latin typeface="Helvetica Neue"/>
              </a:rPr>
              <a:t>第三幕</a:t>
            </a:r>
          </a:p>
          <a:p>
            <a:pPr algn="l"/>
            <a:r>
              <a:rPr lang="zh-CN" altLang="en-US" sz="1000" b="0" i="0" dirty="0">
                <a:solidFill>
                  <a:srgbClr val="222222"/>
                </a:solidFill>
                <a:effectLst/>
                <a:latin typeface="Helvetica Neue"/>
              </a:rPr>
              <a:t>第一景：纪念节巴黎街上</a:t>
            </a:r>
          </a:p>
          <a:p>
            <a:pPr algn="l"/>
            <a:r>
              <a:rPr lang="zh-CN" altLang="en-US" sz="1000" b="0" i="0" dirty="0">
                <a:solidFill>
                  <a:srgbClr val="222222"/>
                </a:solidFill>
                <a:effectLst/>
                <a:latin typeface="Helvetica Neue"/>
              </a:rPr>
              <a:t>巴黎每逢佳节，街道上便极热闹，小贩、杂耍、士兵、村民、贵女、名士，都到街上瞧热闹。这一天曼侬同布雷蒂尼也到街上闲游，莱斯科随在后面。街上行人见了曼侬，都惊异她的美艳，曼侬在虚荣心驱使下，很高兴接受这种无意识的赞美。这时她觉得异常快乐，行为愈加放荡，胆子也大起来。她唱出愉快的心声：“青春之音”。他们在闲走着，忽然见到了布雷蒂尼的旧友、葛利欧的父亲老伯爵。他们问起葛利欧来，老伯爵说他正准备到修道院修行。布雷蒂尼有些不相信，老伯爵只将肩耸耸，说这是天意罢</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其中只有曼侬心里明白；于是她决定要去见葛利欧一面，便吩咐莱斯科领路，带她前去。莱斯科颇觉意外，有些犹豫，曼侬却迫不及待催着要去，莱斯科只好带着她到圣绪尔比斯修道院去了。</a:t>
            </a:r>
          </a:p>
          <a:p>
            <a:pPr algn="l"/>
            <a:r>
              <a:rPr lang="zh-CN" altLang="en-US" sz="1000" b="0" i="0" dirty="0">
                <a:solidFill>
                  <a:srgbClr val="222222"/>
                </a:solidFill>
                <a:effectLst/>
                <a:latin typeface="Helvetica Neue"/>
              </a:rPr>
              <a:t>第二景：圣绪尔比斯修道院之客厅</a:t>
            </a:r>
          </a:p>
          <a:p>
            <a:pPr algn="l"/>
            <a:r>
              <a:rPr lang="zh-CN" altLang="en-US" sz="1000" b="0" i="0" dirty="0">
                <a:solidFill>
                  <a:srgbClr val="222222"/>
                </a:solidFill>
                <a:effectLst/>
                <a:latin typeface="Helvetica Neue"/>
              </a:rPr>
              <a:t>曼侬刚刚赶到时，老伯爵却已先到．他正在那里劝他儿子，打消修道的念头。老伯爵苦苦要求儿子，简直失了他平素尊严。但是这些言语毫无效果，葛利欧唱着：“尘世幻景，何足恋恋”</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表明了他对曼侬虽情根未断，心灵中却是急切希望平静，为此他必须斩断一切俗念。葛利欧说完便独自回到静室。正在这时，曼侬来到，她见这幽森的院子，苍凉的环境，觉得不是她的情人应该住的地方。院内传出了一阵歌声，曼侬心中无限感慨，便也随那呜咽的歌声跪下祷告。她这时满怀着忏悔的意念。葛利欧进来，一见曼侬，便十分惊讶，说道：“您也到这里来了”</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曼侬不觉满心中悲痛，说了许多悲切的话。葛利欧提起往事，便狠心地斥责她，说她忘情负心，不忠于情，使他只得祈求天主赐予宁静与安慰。他越是拒绝，曼侬越是哀求得厉害，最后，曼侬伸出那双纤细的手说道：“看啊</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难道这不是我的手吗</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葛利欧不觉尘心又动，便狂呼道：“曼侬啊，我再也不能再强制下去了”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俩人和好如初。在热烈合唱带下幕幔。</a:t>
            </a:r>
          </a:p>
          <a:p>
            <a:pPr algn="l"/>
            <a:r>
              <a:rPr lang="zh-CN" altLang="en-US" sz="1000" b="0" i="0" dirty="0">
                <a:solidFill>
                  <a:srgbClr val="222222"/>
                </a:solidFill>
                <a:effectLst/>
                <a:highlight>
                  <a:srgbClr val="FFFF00"/>
                </a:highlight>
                <a:latin typeface="Helvetica Neue"/>
              </a:rPr>
              <a:t>第四幕：巴黎赌窟</a:t>
            </a:r>
          </a:p>
          <a:p>
            <a:pPr algn="l"/>
            <a:r>
              <a:rPr lang="zh-CN" altLang="en-US" sz="1000" b="0" i="0" dirty="0">
                <a:solidFill>
                  <a:srgbClr val="222222"/>
                </a:solidFill>
                <a:effectLst/>
                <a:latin typeface="Helvetica Neue"/>
              </a:rPr>
              <a:t>巴黎一个赌场中，这时候集聚了各色人等，莱斯科同布雷蒂尼也在其中。大家正闹得热闹的时候，曼侬忽然和葛利欧一同进来。众人一见，不觉奇怪，莱斯科同布雷蒂尼尤其惊讶，葛利欧这时候面带愁容，因环境改变得太快，心中忐忑不安。曼侬在旁极力地劝解，又设法引动他的兴趣。她在修道院的时候，为歌声所感，便表现出一种清静的态度，与修道院的境地相符合；而到了这个混杂的赌窟中，她的态度又变得与这种下流的场所符合，简直成了一种淫荡的妇人。葛利欧也不禁被她所诱惑，以致动心。她这天晚上，姿容焕发，尤为美艳。她劝葛利欧与布雷蒂尼对赌，葛利欧竟无法拒绝。于是二人大赌起来，每赌一次都是葛利欧占胜，布雷蒂尼因此便疑心曼侬在其中作弊。一会儿布雷蒂尼便悄悄离开，曼侬也要葛利欧快走。但葛利欧不肯，说假若此刻离开，别人岂不也要说他果真是作弊。那知，一会儿功夫，布雷蒂尼带着一伙巡警进来，葛利欧的父亲也在其中，老伯爵一见葛利欧简直不敢相信，惊奇万分。</a:t>
            </a:r>
          </a:p>
          <a:p>
            <a:pPr algn="l"/>
            <a:r>
              <a:rPr lang="zh-CN" altLang="en-US" sz="1000" b="0" i="0" dirty="0">
                <a:solidFill>
                  <a:srgbClr val="222222"/>
                </a:solidFill>
                <a:effectLst/>
                <a:highlight>
                  <a:srgbClr val="FFFF00"/>
                </a:highlight>
                <a:latin typeface="Helvetica Neue"/>
              </a:rPr>
              <a:t>第五幕：途中</a:t>
            </a:r>
            <a:r>
              <a:rPr lang="en-US" altLang="zh-CN" sz="1000" b="0" i="0" dirty="0">
                <a:solidFill>
                  <a:srgbClr val="222222"/>
                </a:solidFill>
                <a:effectLst/>
                <a:highlight>
                  <a:srgbClr val="FFFF00"/>
                </a:highlight>
                <a:latin typeface="Helvetica Neue"/>
              </a:rPr>
              <a:t>(</a:t>
            </a:r>
            <a:r>
              <a:rPr lang="zh-CN" altLang="en-US" sz="1000" b="0" i="0" dirty="0">
                <a:solidFill>
                  <a:srgbClr val="222222"/>
                </a:solidFill>
                <a:effectLst/>
                <a:highlight>
                  <a:srgbClr val="FFFF00"/>
                </a:highlight>
                <a:latin typeface="Helvetica Neue"/>
              </a:rPr>
              <a:t>勒阿弗尔附近大道</a:t>
            </a:r>
            <a:r>
              <a:rPr lang="en-US" altLang="zh-CN" sz="1000" b="0" i="0" dirty="0">
                <a:solidFill>
                  <a:srgbClr val="222222"/>
                </a:solidFill>
                <a:effectLst/>
                <a:highlight>
                  <a:srgbClr val="FFFF00"/>
                </a:highlight>
                <a:latin typeface="Helvetica Neue"/>
              </a:rPr>
              <a:t>)</a:t>
            </a:r>
          </a:p>
          <a:p>
            <a:pPr algn="l"/>
            <a:r>
              <a:rPr lang="zh-CN" altLang="en-US" sz="1000" b="0" i="0" dirty="0">
                <a:solidFill>
                  <a:srgbClr val="222222"/>
                </a:solidFill>
                <a:effectLst/>
                <a:latin typeface="Helvetica Neue"/>
              </a:rPr>
              <a:t>巡警们将葛利欧同曼侬捉去监禁起来。老伯爵费了好些心力，才将葛利欧保释出来，只是曼侬被保释的理由不足，只能定罪。她因不守妇道，姿情放荡，被充军到美洲的路易斯安那。莱斯科与葛利殴打听到这情形，便在沿途等候，俩人定下计划，预备在路上将她劫下来。押解的士兵们沿途唱歌，来得近了，莱斯科先出来对他们的队长说可否让士兵们喝点酒。这时士兵们走路又唱歌，自然有些口渴，队长便应允喝酒。后来莱斯科一打听，才知道曼侬病了，葛利欧便大声喊道：“天啊，我的曼侬</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莱斯科禁止他做声，恐防泄露了秘密。一面拿出一包金钱，向队长说那生病的女囚犯是他的亲戚，请求见一次面。队长心想既已拿钱，而且要求会面的只是一个病女囚，便应允了。莱斯科便让葛利欧去见曼侬，葛利欧一见曼侬玉容憔悴，便觉惨然心痛。这时有两段二重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曼侬</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悲恸啊</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惨痛与羞辱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，歌声悲惨，令人不忍卒闻。</a:t>
            </a:r>
          </a:p>
          <a:p>
            <a:pPr algn="l"/>
            <a:r>
              <a:rPr lang="zh-CN" altLang="en-US" sz="1000" b="0" i="0" dirty="0">
                <a:solidFill>
                  <a:srgbClr val="222222"/>
                </a:solidFill>
                <a:effectLst/>
                <a:latin typeface="Helvetica Neue"/>
              </a:rPr>
              <a:t>曼侬奄奄一息，睡在那里。一见葛利欧来了，心里也极凄惨。崇拜她的人不在少数，只有葛利欧始终待以真情，为她牺牲了名誉、金钱、人格。而在她临死前还千辛万苦的来见她一面，所得的也不过一份爱情。曼侬自然感激万分，只有求他放弃救她的不当举动。这时候曼侬睡在葛利欧的怀抱里，呼吸渐渐短促，一会儿便咽了气。葛利欧不觉大恸，长呼一声，便扑在她尸身上晕厥了</a:t>
            </a:r>
            <a:r>
              <a:rPr lang="en-US" altLang="zh-CN" sz="1000" b="0" i="0" dirty="0">
                <a:solidFill>
                  <a:srgbClr val="222222"/>
                </a:solidFill>
                <a:effectLst/>
                <a:latin typeface="Helvetica Neue"/>
              </a:rPr>
              <a:t>! </a:t>
            </a:r>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7977193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425237"/>
            <a:ext cx="7021586" cy="2016099"/>
          </a:xfrm>
          <a:prstGeom prst="rect">
            <a:avLst/>
          </a:prstGeom>
        </p:spPr>
      </p:pic>
      <p:pic>
        <p:nvPicPr>
          <p:cNvPr id="4" name="Grafik 3">
            <a:extLst>
              <a:ext uri="{FF2B5EF4-FFF2-40B4-BE49-F238E27FC236}">
                <a16:creationId xmlns:a16="http://schemas.microsoft.com/office/drawing/2014/main" id="{01404EF5-83A8-22E2-BA7F-5B9E09FB57FF}"/>
              </a:ext>
            </a:extLst>
          </p:cNvPr>
          <p:cNvPicPr>
            <a:picLocks noChangeAspect="1"/>
          </p:cNvPicPr>
          <p:nvPr/>
        </p:nvPicPr>
        <p:blipFill>
          <a:blip r:embed="rId3"/>
          <a:stretch>
            <a:fillRect/>
          </a:stretch>
        </p:blipFill>
        <p:spPr>
          <a:xfrm>
            <a:off x="7246945" y="250298"/>
            <a:ext cx="2597830" cy="1122894"/>
          </a:xfrm>
          <a:prstGeom prst="rect">
            <a:avLst/>
          </a:prstGeom>
        </p:spPr>
      </p:pic>
      <p:pic>
        <p:nvPicPr>
          <p:cNvPr id="3" name="Grafik 2">
            <a:extLst>
              <a:ext uri="{FF2B5EF4-FFF2-40B4-BE49-F238E27FC236}">
                <a16:creationId xmlns:a16="http://schemas.microsoft.com/office/drawing/2014/main" id="{9550B57C-0D0F-F495-6F61-2340AD6BA0C1}"/>
              </a:ext>
            </a:extLst>
          </p:cNvPr>
          <p:cNvPicPr>
            <a:picLocks noChangeAspect="1"/>
          </p:cNvPicPr>
          <p:nvPr/>
        </p:nvPicPr>
        <p:blipFill>
          <a:blip r:embed="rId4"/>
          <a:stretch>
            <a:fillRect/>
          </a:stretch>
        </p:blipFill>
        <p:spPr>
          <a:xfrm>
            <a:off x="7246945" y="1433287"/>
            <a:ext cx="2031178" cy="5357601"/>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AB930A6E-311F-A854-3A56-8E83D1CE46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071" y="2784489"/>
            <a:ext cx="6904139" cy="3883578"/>
          </a:xfrm>
          <a:prstGeom prst="rect">
            <a:avLst/>
          </a:prstGeom>
        </p:spPr>
      </p:pic>
    </p:spTree>
    <p:extLst>
      <p:ext uri="{BB962C8B-B14F-4D97-AF65-F5344CB8AC3E}">
        <p14:creationId xmlns:p14="http://schemas.microsoft.com/office/powerpoint/2010/main" val="13207066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Person, drinnen, Mädchen, Pink enthält.&#10;&#10;Automatisch generierte Beschreibung">
            <a:extLst>
              <a:ext uri="{FF2B5EF4-FFF2-40B4-BE49-F238E27FC236}">
                <a16:creationId xmlns:a16="http://schemas.microsoft.com/office/drawing/2014/main" id="{63F29AB4-A493-3E5D-BC4D-55E109C0E3CB}"/>
              </a:ext>
            </a:extLst>
          </p:cNvPr>
          <p:cNvPicPr>
            <a:picLocks noChangeAspect="1"/>
          </p:cNvPicPr>
          <p:nvPr/>
        </p:nvPicPr>
        <p:blipFill rotWithShape="1">
          <a:blip r:embed="rId2">
            <a:extLst>
              <a:ext uri="{28A0092B-C50C-407E-A947-70E740481C1C}">
                <a14:useLocalDpi xmlns:a14="http://schemas.microsoft.com/office/drawing/2010/main" val="0"/>
              </a:ext>
            </a:extLst>
          </a:blip>
          <a:srcRect t="48476" r="-2" b="15943"/>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5" name="Grafik 4" descr="Ein Bild, das Wand, drinnen, Boden, lebend enthält.&#10;&#10;Automatisch generierte Beschreibung">
            <a:extLst>
              <a:ext uri="{FF2B5EF4-FFF2-40B4-BE49-F238E27FC236}">
                <a16:creationId xmlns:a16="http://schemas.microsoft.com/office/drawing/2014/main" id="{0009BD8D-EA94-7F35-2FE4-40F5FF5988F4}"/>
              </a:ext>
            </a:extLst>
          </p:cNvPr>
          <p:cNvPicPr>
            <a:picLocks noChangeAspect="1"/>
          </p:cNvPicPr>
          <p:nvPr/>
        </p:nvPicPr>
        <p:blipFill rotWithShape="1">
          <a:blip r:embed="rId3">
            <a:extLst>
              <a:ext uri="{28A0092B-C50C-407E-A947-70E740481C1C}">
                <a14:useLocalDpi xmlns:a14="http://schemas.microsoft.com/office/drawing/2010/main" val="0"/>
              </a:ext>
            </a:extLst>
          </a:blip>
          <a:srcRect l="5040"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9" name="Grafik 8">
            <a:extLst>
              <a:ext uri="{FF2B5EF4-FFF2-40B4-BE49-F238E27FC236}">
                <a16:creationId xmlns:a16="http://schemas.microsoft.com/office/drawing/2014/main" id="{3BE5B21C-B6E1-2C65-E109-D82D0385133D}"/>
              </a:ext>
            </a:extLst>
          </p:cNvPr>
          <p:cNvPicPr>
            <a:picLocks noChangeAspect="1"/>
          </p:cNvPicPr>
          <p:nvPr/>
        </p:nvPicPr>
        <p:blipFill rotWithShape="1">
          <a:blip r:embed="rId4">
            <a:extLst>
              <a:ext uri="{28A0092B-C50C-407E-A947-70E740481C1C}">
                <a14:useLocalDpi xmlns:a14="http://schemas.microsoft.com/office/drawing/2010/main" val="0"/>
              </a:ext>
            </a:extLst>
          </a:blip>
          <a:srcRect l="5330" r="-4"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3" name="Grafik 2" descr="Ein Bild, das Person, Mann enthält.&#10;&#10;Automatisch generierte Beschreibung">
            <a:extLst>
              <a:ext uri="{FF2B5EF4-FFF2-40B4-BE49-F238E27FC236}">
                <a16:creationId xmlns:a16="http://schemas.microsoft.com/office/drawing/2014/main" id="{E4837A7C-A7A0-6DA3-F9B7-DBC0CCEA2881}"/>
              </a:ext>
            </a:extLst>
          </p:cNvPr>
          <p:cNvPicPr>
            <a:picLocks noChangeAspect="1"/>
          </p:cNvPicPr>
          <p:nvPr/>
        </p:nvPicPr>
        <p:blipFill rotWithShape="1">
          <a:blip r:embed="rId5">
            <a:extLst>
              <a:ext uri="{28A0092B-C50C-407E-A947-70E740481C1C}">
                <a14:useLocalDpi xmlns:a14="http://schemas.microsoft.com/office/drawing/2010/main" val="0"/>
              </a:ext>
            </a:extLst>
          </a:blip>
          <a:srcRect t="19844"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1348952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Tänzer, angezogen, mehrere enthält.&#10;&#10;Automatisch generierte Beschreibung">
            <a:extLst>
              <a:ext uri="{FF2B5EF4-FFF2-40B4-BE49-F238E27FC236}">
                <a16:creationId xmlns:a16="http://schemas.microsoft.com/office/drawing/2014/main" id="{27611BF5-825A-E279-7197-4FE7EFBCBC30}"/>
              </a:ext>
            </a:extLst>
          </p:cNvPr>
          <p:cNvPicPr>
            <a:picLocks noChangeAspect="1"/>
          </p:cNvPicPr>
          <p:nvPr/>
        </p:nvPicPr>
        <p:blipFill rotWithShape="1">
          <a:blip r:embed="rId2">
            <a:extLst>
              <a:ext uri="{28A0092B-C50C-407E-A947-70E740481C1C}">
                <a14:useLocalDpi xmlns:a14="http://schemas.microsoft.com/office/drawing/2010/main" val="0"/>
              </a:ext>
            </a:extLst>
          </a:blip>
          <a:srcRect r="10009" b="2"/>
          <a:stretch/>
        </p:blipFill>
        <p:spPr>
          <a:xfrm>
            <a:off x="1864" y="10"/>
            <a:ext cx="6088421" cy="4515944"/>
          </a:xfrm>
          <a:prstGeom prst="rect">
            <a:avLst/>
          </a:prstGeom>
        </p:spPr>
      </p:pic>
      <p:pic>
        <p:nvPicPr>
          <p:cNvPr id="9" name="Grafik 8" descr="Ein Bild, das Text, drinnen enthält.&#10;&#10;Automatisch generierte Beschreibung">
            <a:extLst>
              <a:ext uri="{FF2B5EF4-FFF2-40B4-BE49-F238E27FC236}">
                <a16:creationId xmlns:a16="http://schemas.microsoft.com/office/drawing/2014/main" id="{EAFEAB80-F8FF-046B-FFF1-145ACE2CAAD3}"/>
              </a:ext>
            </a:extLst>
          </p:cNvPr>
          <p:cNvPicPr>
            <a:picLocks noChangeAspect="1"/>
          </p:cNvPicPr>
          <p:nvPr/>
        </p:nvPicPr>
        <p:blipFill rotWithShape="1">
          <a:blip r:embed="rId3">
            <a:extLst>
              <a:ext uri="{28A0092B-C50C-407E-A947-70E740481C1C}">
                <a14:useLocalDpi xmlns:a14="http://schemas.microsoft.com/office/drawing/2010/main" val="0"/>
              </a:ext>
            </a:extLst>
          </a:blip>
          <a:srcRect l="3548" r="-5" b="-5"/>
          <a:stretch/>
        </p:blipFill>
        <p:spPr>
          <a:xfrm>
            <a:off x="6159694" y="-1"/>
            <a:ext cx="3743284" cy="2183054"/>
          </a:xfrm>
          <a:prstGeom prst="rect">
            <a:avLst/>
          </a:prstGeom>
        </p:spPr>
      </p:pic>
      <p:pic>
        <p:nvPicPr>
          <p:cNvPr id="11" name="Grafik 10">
            <a:extLst>
              <a:ext uri="{FF2B5EF4-FFF2-40B4-BE49-F238E27FC236}">
                <a16:creationId xmlns:a16="http://schemas.microsoft.com/office/drawing/2014/main" id="{04CAA6BC-40E0-9493-4B79-AB4D5A2FBDE9}"/>
              </a:ext>
            </a:extLst>
          </p:cNvPr>
          <p:cNvPicPr>
            <a:picLocks noChangeAspect="1"/>
          </p:cNvPicPr>
          <p:nvPr/>
        </p:nvPicPr>
        <p:blipFill rotWithShape="1">
          <a:blip r:embed="rId4">
            <a:extLst>
              <a:ext uri="{28A0092B-C50C-407E-A947-70E740481C1C}">
                <a14:useLocalDpi xmlns:a14="http://schemas.microsoft.com/office/drawing/2010/main" val="0"/>
              </a:ext>
            </a:extLst>
          </a:blip>
          <a:srcRect t="10176"/>
          <a:stretch/>
        </p:blipFill>
        <p:spPr>
          <a:xfrm>
            <a:off x="6159696" y="2274491"/>
            <a:ext cx="3738398" cy="2241463"/>
          </a:xfrm>
          <a:prstGeom prst="rect">
            <a:avLst/>
          </a:prstGeom>
        </p:spPr>
      </p:pic>
      <p:pic>
        <p:nvPicPr>
          <p:cNvPr id="13" name="Grafik 12" descr="Ein Bild, das Text, drinnen enthält.&#10;&#10;Automatisch generierte Beschreibung">
            <a:extLst>
              <a:ext uri="{FF2B5EF4-FFF2-40B4-BE49-F238E27FC236}">
                <a16:creationId xmlns:a16="http://schemas.microsoft.com/office/drawing/2014/main" id="{C6902641-6423-C56C-9EEF-50026ECEB741}"/>
              </a:ext>
            </a:extLst>
          </p:cNvPr>
          <p:cNvPicPr>
            <a:picLocks noChangeAspect="1"/>
          </p:cNvPicPr>
          <p:nvPr/>
        </p:nvPicPr>
        <p:blipFill rotWithShape="1">
          <a:blip r:embed="rId5">
            <a:extLst>
              <a:ext uri="{28A0092B-C50C-407E-A947-70E740481C1C}">
                <a14:useLocalDpi xmlns:a14="http://schemas.microsoft.com/office/drawing/2010/main" val="0"/>
              </a:ext>
            </a:extLst>
          </a:blip>
          <a:srcRect l="3789" r="6878" b="-3"/>
          <a:stretch/>
        </p:blipFill>
        <p:spPr>
          <a:xfrm>
            <a:off x="-3020" y="4607392"/>
            <a:ext cx="3011946" cy="2250608"/>
          </a:xfrm>
          <a:prstGeom prst="rect">
            <a:avLst/>
          </a:prstGeom>
        </p:spPr>
      </p:pic>
      <p:pic>
        <p:nvPicPr>
          <p:cNvPr id="5" name="Grafik 4" descr="Ein Bild, das Fenster enthält.&#10;&#10;Automatisch generierte Beschreibung">
            <a:extLst>
              <a:ext uri="{FF2B5EF4-FFF2-40B4-BE49-F238E27FC236}">
                <a16:creationId xmlns:a16="http://schemas.microsoft.com/office/drawing/2014/main" id="{CC709DA5-9EBF-0041-8193-BA2FB9E61F43}"/>
              </a:ext>
            </a:extLst>
          </p:cNvPr>
          <p:cNvPicPr>
            <a:picLocks noChangeAspect="1"/>
          </p:cNvPicPr>
          <p:nvPr/>
        </p:nvPicPr>
        <p:blipFill rotWithShape="1">
          <a:blip r:embed="rId6">
            <a:extLst>
              <a:ext uri="{28A0092B-C50C-407E-A947-70E740481C1C}">
                <a14:useLocalDpi xmlns:a14="http://schemas.microsoft.com/office/drawing/2010/main" val="0"/>
              </a:ext>
            </a:extLst>
          </a:blip>
          <a:srcRect t="42437" r="-3" b="7709"/>
          <a:stretch/>
        </p:blipFill>
        <p:spPr>
          <a:xfrm>
            <a:off x="3083222" y="4607393"/>
            <a:ext cx="3002177" cy="2250608"/>
          </a:xfrm>
          <a:prstGeom prst="rect">
            <a:avLst/>
          </a:prstGeom>
        </p:spPr>
      </p:pic>
      <p:pic>
        <p:nvPicPr>
          <p:cNvPr id="7" name="Grafik 6">
            <a:extLst>
              <a:ext uri="{FF2B5EF4-FFF2-40B4-BE49-F238E27FC236}">
                <a16:creationId xmlns:a16="http://schemas.microsoft.com/office/drawing/2014/main" id="{2BD4757F-B22C-E881-DBDD-A101105A4C09}"/>
              </a:ext>
            </a:extLst>
          </p:cNvPr>
          <p:cNvPicPr>
            <a:picLocks noChangeAspect="1"/>
          </p:cNvPicPr>
          <p:nvPr/>
        </p:nvPicPr>
        <p:blipFill rotWithShape="1">
          <a:blip r:embed="rId7">
            <a:extLst>
              <a:ext uri="{28A0092B-C50C-407E-A947-70E740481C1C}">
                <a14:useLocalDpi xmlns:a14="http://schemas.microsoft.com/office/drawing/2010/main" val="0"/>
              </a:ext>
            </a:extLst>
          </a:blip>
          <a:srcRect t="9691" r="2" b="2"/>
          <a:stretch/>
        </p:blipFill>
        <p:spPr>
          <a:xfrm>
            <a:off x="6159695" y="4607392"/>
            <a:ext cx="3733517" cy="2250608"/>
          </a:xfrm>
          <a:prstGeom prst="rect">
            <a:avLst/>
          </a:prstGeom>
        </p:spPr>
      </p:pic>
    </p:spTree>
    <p:extLst>
      <p:ext uri="{BB962C8B-B14F-4D97-AF65-F5344CB8AC3E}">
        <p14:creationId xmlns:p14="http://schemas.microsoft.com/office/powerpoint/2010/main" val="1894602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49008DDF-82D9-66D4-E3D0-F65E07DE936B}"/>
              </a:ext>
            </a:extLst>
          </p:cNvPr>
          <p:cNvSpPr txBox="1"/>
          <p:nvPr/>
        </p:nvSpPr>
        <p:spPr>
          <a:xfrm>
            <a:off x="271548" y="179826"/>
            <a:ext cx="4858625" cy="6678174"/>
          </a:xfrm>
          <a:prstGeom prst="rect">
            <a:avLst/>
          </a:prstGeom>
          <a:noFill/>
        </p:spPr>
        <p:txBody>
          <a:bodyPr wrap="square">
            <a:spAutoFit/>
          </a:bodyPr>
          <a:lstStyle/>
          <a:p>
            <a:r>
              <a:rPr lang="en-US" altLang="zh-CN" sz="1100" dirty="0">
                <a:effectLst/>
              </a:rPr>
              <a:t>Akt 1 </a:t>
            </a:r>
            <a:endParaRPr lang="zh-CN" altLang="en-US" sz="1100" dirty="0"/>
          </a:p>
          <a:p>
            <a:r>
              <a:rPr lang="zh-CN" altLang="en-US" sz="1100" dirty="0">
                <a:effectLst/>
              </a:rPr>
              <a:t>在城外，</a:t>
            </a:r>
            <a:r>
              <a:rPr lang="en-US" altLang="zh-CN" sz="1100" dirty="0" err="1">
                <a:effectLst/>
              </a:rPr>
              <a:t>Nastasia</a:t>
            </a:r>
            <a:r>
              <a:rPr lang="zh-CN" altLang="en-US" sz="1100" dirty="0">
                <a:effectLst/>
              </a:rPr>
              <a:t>，也就是 </a:t>
            </a:r>
            <a:r>
              <a:rPr lang="en-US" altLang="zh-CN" sz="1100" dirty="0">
                <a:effectLst/>
              </a:rPr>
              <a:t>Kuma</a:t>
            </a:r>
            <a:r>
              <a:rPr lang="zh-CN" altLang="en-US" sz="1100" dirty="0">
                <a:effectLst/>
              </a:rPr>
              <a:t>，经营着一家旅馆，男人们在那里喝酒、赌博、打架和结识女人。 对于腐败和偏执的政客和神职人员也有很多责骂。 </a:t>
            </a:r>
            <a:r>
              <a:rPr lang="en-US" altLang="zh-CN" sz="1100" dirty="0">
                <a:effectLst/>
              </a:rPr>
              <a:t>Kuma </a:t>
            </a:r>
            <a:r>
              <a:rPr lang="zh-CN" altLang="en-US" sz="1100" dirty="0">
                <a:effectLst/>
              </a:rPr>
              <a:t>的魅惑能力令男人的妻子嫉妒，据说具有神奇的力量。 </a:t>
            </a:r>
            <a:endParaRPr lang="zh-CN" altLang="en-US" sz="1100" dirty="0"/>
          </a:p>
          <a:p>
            <a:r>
              <a:rPr lang="zh-CN" altLang="en-US" sz="1100" dirty="0">
                <a:effectLst/>
              </a:rPr>
              <a:t>当王子的儿子树里王子来访时，</a:t>
            </a:r>
            <a:r>
              <a:rPr lang="en-US" altLang="zh-CN" sz="1100" dirty="0">
                <a:effectLst/>
              </a:rPr>
              <a:t>Kuma</a:t>
            </a:r>
            <a:r>
              <a:rPr lang="zh-CN" altLang="en-US" sz="1100" dirty="0">
                <a:effectLst/>
              </a:rPr>
              <a:t>立即爱上了他，但无法下定决心邀请他。 </a:t>
            </a:r>
            <a:endParaRPr lang="zh-CN" altLang="en-US" sz="1100" dirty="0"/>
          </a:p>
          <a:p>
            <a:r>
              <a:rPr lang="zh-CN" altLang="en-US" sz="1100" dirty="0">
                <a:effectLst/>
              </a:rPr>
              <a:t>此后不久，王子本人和他的抄写员马米罗夫出现了。 众人惊慌失措想要逃离，因为阴谋之地是王子的眼中钉，马米罗夫当即扬言要烧毁客栈。 然而，</a:t>
            </a:r>
            <a:r>
              <a:rPr lang="en-US" altLang="zh-CN" sz="1100" dirty="0">
                <a:effectLst/>
              </a:rPr>
              <a:t>Kuma </a:t>
            </a:r>
            <a:r>
              <a:rPr lang="zh-CN" altLang="en-US" sz="1100" dirty="0">
                <a:effectLst/>
              </a:rPr>
              <a:t>试图以她自己的方式挽救局面：她奉承王子，邀请他喝酒，并让他相信她所谓的魔法只是特别的善意。 她甚至让王子让马米罗夫和出现的杂耍演员一起跳舞。 受到羞辱的他发誓要报复，而领主对库玛印象深刻，把他的钻戒扔进了空酒杯。 </a:t>
            </a:r>
            <a:endParaRPr lang="zh-CN" altLang="en-US" sz="1100" dirty="0"/>
          </a:p>
          <a:p>
            <a:r>
              <a:rPr lang="en-US" altLang="zh-CN" sz="1100" dirty="0">
                <a:effectLst/>
              </a:rPr>
              <a:t>Akt 2 </a:t>
            </a:r>
            <a:endParaRPr lang="zh-CN" altLang="en-US" sz="1100" dirty="0"/>
          </a:p>
          <a:p>
            <a:r>
              <a:rPr lang="zh-CN" altLang="en-US" sz="1100" dirty="0">
                <a:effectLst/>
              </a:rPr>
              <a:t>马米罗夫进一步激起了公主的嫉妒，他承诺会继续监视</a:t>
            </a:r>
            <a:r>
              <a:rPr lang="en-US" altLang="zh-CN" sz="1100" dirty="0">
                <a:effectLst/>
              </a:rPr>
              <a:t>Kuma</a:t>
            </a:r>
            <a:r>
              <a:rPr lang="zh-CN" altLang="en-US" sz="1100" dirty="0">
                <a:effectLst/>
              </a:rPr>
              <a:t>。 </a:t>
            </a:r>
            <a:r>
              <a:rPr lang="en-US" altLang="zh-CN" sz="1100" dirty="0" err="1">
                <a:effectLst/>
              </a:rPr>
              <a:t>Mamirow</a:t>
            </a:r>
            <a:r>
              <a:rPr lang="en-US" altLang="zh-CN" sz="1100" dirty="0">
                <a:effectLst/>
              </a:rPr>
              <a:t> </a:t>
            </a:r>
            <a:r>
              <a:rPr lang="zh-CN" altLang="en-US" sz="1100" dirty="0">
                <a:effectLst/>
              </a:rPr>
              <a:t>想要 </a:t>
            </a:r>
            <a:r>
              <a:rPr lang="en-US" altLang="zh-CN" sz="1100" dirty="0">
                <a:effectLst/>
              </a:rPr>
              <a:t>Kuma </a:t>
            </a:r>
            <a:r>
              <a:rPr lang="zh-CN" altLang="en-US" sz="1100" dirty="0">
                <a:effectLst/>
              </a:rPr>
              <a:t>死，他的妹妹 </a:t>
            </a:r>
            <a:r>
              <a:rPr lang="en-US" altLang="zh-CN" sz="1100" dirty="0" err="1">
                <a:effectLst/>
              </a:rPr>
              <a:t>Nanila</a:t>
            </a:r>
            <a:r>
              <a:rPr lang="zh-CN" altLang="en-US" sz="1100" dirty="0">
                <a:effectLst/>
              </a:rPr>
              <a:t>，公主的女仆，告诉她一种毒药，但公主声称她不想知道任何事情。 </a:t>
            </a:r>
            <a:endParaRPr lang="zh-CN" altLang="en-US" sz="1100" dirty="0"/>
          </a:p>
          <a:p>
            <a:r>
              <a:rPr lang="zh-CN" altLang="en-US" sz="1100" dirty="0">
                <a:effectLst/>
              </a:rPr>
              <a:t>公主告诉她的儿子，她已经为他找到了一个妻子。 但是王子注意到有件事让他的母亲心烦意乱。 但她想让他远离任何坏消息。 </a:t>
            </a:r>
            <a:endParaRPr lang="zh-CN" altLang="en-US" sz="1100" dirty="0"/>
          </a:p>
          <a:p>
            <a:r>
              <a:rPr lang="zh-CN" altLang="en-US" sz="1100" dirty="0">
                <a:effectLst/>
              </a:rPr>
              <a:t>托钵僧派斯受马米罗雇佣看守王子。 </a:t>
            </a:r>
            <a:endParaRPr lang="zh-CN" altLang="en-US" sz="1100" dirty="0"/>
          </a:p>
          <a:p>
            <a:r>
              <a:rPr lang="zh-CN" altLang="en-US" sz="1100" dirty="0">
                <a:effectLst/>
              </a:rPr>
              <a:t>王子和公主发生公开争吵，公主威胁要向教会代表报告她丈夫的秘密婚外情。 </a:t>
            </a:r>
            <a:endParaRPr lang="zh-CN" altLang="en-US" sz="1100" dirty="0"/>
          </a:p>
          <a:p>
            <a:r>
              <a:rPr lang="zh-CN" altLang="en-US" sz="1100" dirty="0">
                <a:effectLst/>
              </a:rPr>
              <a:t>当一些窃贼将货物带到王子的宫殿时，人们指责马米罗夫抢劫它。 当骚乱迫在眉睫时，树里王子公开站在市民一边，失去了父母的宠爱。 当他得知父亲涉嫌外遇时，他发誓要为母亲报仇。 </a:t>
            </a:r>
            <a:endParaRPr lang="zh-CN" altLang="en-US" sz="1100" dirty="0"/>
          </a:p>
          <a:p>
            <a:r>
              <a:rPr lang="en-US" altLang="zh-CN" sz="1100" dirty="0">
                <a:effectLst/>
              </a:rPr>
              <a:t>Akt 3 </a:t>
            </a:r>
            <a:endParaRPr lang="zh-CN" altLang="en-US" sz="1100" dirty="0"/>
          </a:p>
          <a:p>
            <a:r>
              <a:rPr lang="zh-CN" altLang="en-US" sz="1100" dirty="0">
                <a:effectLst/>
              </a:rPr>
              <a:t>在她的房间里，王子向</a:t>
            </a:r>
            <a:r>
              <a:rPr lang="en-US" altLang="zh-CN" sz="1100" dirty="0">
                <a:effectLst/>
              </a:rPr>
              <a:t>Kuma</a:t>
            </a:r>
            <a:r>
              <a:rPr lang="zh-CN" altLang="en-US" sz="1100" dirty="0">
                <a:effectLst/>
              </a:rPr>
              <a:t>表白了他的爱，但她没有回应。 她只能用刀保护自己免受他的进一步催促，王子离开了她 </a:t>
            </a:r>
            <a:endParaRPr lang="zh-CN" altLang="en-US" sz="1100" dirty="0"/>
          </a:p>
          <a:p>
            <a:r>
              <a:rPr lang="zh-CN" altLang="en-US" sz="1100" dirty="0">
                <a:effectLst/>
              </a:rPr>
              <a:t>两个朋友告诉她 </a:t>
            </a:r>
            <a:r>
              <a:rPr lang="en-US" altLang="zh-CN" sz="1100" dirty="0" err="1">
                <a:effectLst/>
              </a:rPr>
              <a:t>Juri</a:t>
            </a:r>
            <a:r>
              <a:rPr lang="en-US" altLang="zh-CN" sz="1100" dirty="0">
                <a:effectLst/>
              </a:rPr>
              <a:t> </a:t>
            </a:r>
            <a:r>
              <a:rPr lang="zh-CN" altLang="en-US" sz="1100" dirty="0">
                <a:effectLst/>
              </a:rPr>
              <a:t>的复仇计划，她很喜欢。 她假装睡着等他。 王子拿着匕首走进她的房间，正要刺她，却被她的美貌迷住了，放下了武器。 </a:t>
            </a:r>
            <a:r>
              <a:rPr lang="en-US" altLang="zh-CN" sz="1100" dirty="0">
                <a:effectLst/>
              </a:rPr>
              <a:t>Kuma </a:t>
            </a:r>
            <a:r>
              <a:rPr lang="zh-CN" altLang="en-US" sz="1100" dirty="0">
                <a:effectLst/>
              </a:rPr>
              <a:t>承认她不爱他的父亲，但爱他。 犹豫片刻后，尤里屈服了。 </a:t>
            </a:r>
            <a:endParaRPr lang="zh-CN" altLang="en-US" sz="1100" dirty="0"/>
          </a:p>
          <a:p>
            <a:r>
              <a:rPr lang="en-US" altLang="zh-CN" sz="1100" dirty="0">
                <a:effectLst/>
              </a:rPr>
              <a:t>Akt 4 </a:t>
            </a:r>
            <a:endParaRPr lang="zh-CN" altLang="en-US" sz="1100" dirty="0"/>
          </a:p>
          <a:p>
            <a:r>
              <a:rPr lang="zh-CN" altLang="en-US" sz="1100" dirty="0">
                <a:effectLst/>
              </a:rPr>
              <a:t>在树林里打猎促使树里和熊一起逃跑。 尽管他的朋友们警告过她所谓的魔法力量，他还是想在森林里见到她。 </a:t>
            </a:r>
            <a:endParaRPr lang="zh-CN" altLang="en-US" sz="1100" dirty="0"/>
          </a:p>
          <a:p>
            <a:r>
              <a:rPr lang="zh-CN" altLang="en-US" sz="1100" dirty="0">
                <a:effectLst/>
              </a:rPr>
              <a:t>公主也来到森林从魔术师库德玛那里得到毒药。 </a:t>
            </a:r>
            <a:endParaRPr lang="zh-CN" altLang="en-US" sz="1100" dirty="0"/>
          </a:p>
          <a:p>
            <a:r>
              <a:rPr lang="en-US" altLang="zh-CN" sz="1100" dirty="0">
                <a:effectLst/>
              </a:rPr>
              <a:t>Kuma </a:t>
            </a:r>
            <a:r>
              <a:rPr lang="zh-CN" altLang="en-US" sz="1100" dirty="0">
                <a:effectLst/>
              </a:rPr>
              <a:t>被同伴带到森林里告别，遇到了伪装成朝圣者的公主，她从泉水中为她提供水源。 她偷偷地掺入了毒药。 </a:t>
            </a:r>
            <a:endParaRPr lang="zh-CN" altLang="en-US" sz="1100" dirty="0"/>
          </a:p>
          <a:p>
            <a:r>
              <a:rPr lang="zh-CN" altLang="en-US" sz="1100" dirty="0">
                <a:effectLst/>
              </a:rPr>
              <a:t>公主离开了接近的猎角。 </a:t>
            </a:r>
            <a:r>
              <a:rPr lang="en-US" altLang="zh-CN" sz="1100" dirty="0" err="1">
                <a:effectLst/>
              </a:rPr>
              <a:t>Juri</a:t>
            </a:r>
            <a:r>
              <a:rPr lang="en-US" altLang="zh-CN" sz="1100" dirty="0">
                <a:effectLst/>
              </a:rPr>
              <a:t> </a:t>
            </a:r>
            <a:r>
              <a:rPr lang="zh-CN" altLang="en-US" sz="1100" dirty="0">
                <a:effectLst/>
              </a:rPr>
              <a:t>遇到了 </a:t>
            </a:r>
            <a:r>
              <a:rPr lang="en-US" altLang="zh-CN" sz="1100" dirty="0">
                <a:effectLst/>
              </a:rPr>
              <a:t>Kuma</a:t>
            </a:r>
            <a:r>
              <a:rPr lang="zh-CN" altLang="en-US" sz="1100" dirty="0">
                <a:effectLst/>
              </a:rPr>
              <a:t>，当她死在他的怀里时，两人都很高兴能够一起逃离。 当公主承认谋杀时，她的儿子诅咒她，但她将球磨的尸体扔进了河里。 王子也出现了，但不想让他的儿子相信</a:t>
            </a:r>
            <a:r>
              <a:rPr lang="en-US" altLang="zh-CN" sz="1100" dirty="0">
                <a:effectLst/>
              </a:rPr>
              <a:t>Kuma</a:t>
            </a:r>
            <a:r>
              <a:rPr lang="zh-CN" altLang="en-US" sz="1100" dirty="0">
                <a:effectLst/>
              </a:rPr>
              <a:t>已经死了。 在随后的争论中，他杀了他。 </a:t>
            </a:r>
            <a:endParaRPr lang="zh-CN" altLang="en-US" sz="1100" dirty="0"/>
          </a:p>
          <a:p>
            <a:r>
              <a:rPr lang="zh-CN" altLang="en-US" sz="1100" dirty="0">
                <a:effectLst/>
              </a:rPr>
              <a:t>王子意识到自己的所作所为为时已晚，并屈服于疯狂。</a:t>
            </a:r>
            <a:endParaRPr lang="zh-CN" altLang="en-US" sz="1100" dirty="0"/>
          </a:p>
        </p:txBody>
      </p:sp>
      <p:pic>
        <p:nvPicPr>
          <p:cNvPr id="5" name="Grafik 4">
            <a:extLst>
              <a:ext uri="{FF2B5EF4-FFF2-40B4-BE49-F238E27FC236}">
                <a16:creationId xmlns:a16="http://schemas.microsoft.com/office/drawing/2014/main" id="{AED316D9-04C4-58EE-8D30-1BBDF394B908}"/>
              </a:ext>
            </a:extLst>
          </p:cNvPr>
          <p:cNvPicPr>
            <a:picLocks noChangeAspect="1"/>
          </p:cNvPicPr>
          <p:nvPr/>
        </p:nvPicPr>
        <p:blipFill>
          <a:blip r:embed="rId2"/>
          <a:stretch>
            <a:fillRect/>
          </a:stretch>
        </p:blipFill>
        <p:spPr>
          <a:xfrm>
            <a:off x="5452844" y="278381"/>
            <a:ext cx="4238934" cy="6516702"/>
          </a:xfrm>
          <a:prstGeom prst="rect">
            <a:avLst/>
          </a:prstGeom>
        </p:spPr>
      </p:pic>
    </p:spTree>
    <p:extLst>
      <p:ext uri="{BB962C8B-B14F-4D97-AF65-F5344CB8AC3E}">
        <p14:creationId xmlns:p14="http://schemas.microsoft.com/office/powerpoint/2010/main" val="16674299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250298"/>
            <a:ext cx="7021586" cy="2016099"/>
          </a:xfrm>
          <a:prstGeom prst="rect">
            <a:avLst/>
          </a:prstGeom>
        </p:spPr>
      </p:pic>
      <p:pic>
        <p:nvPicPr>
          <p:cNvPr id="3" name="Grafik 2">
            <a:extLst>
              <a:ext uri="{FF2B5EF4-FFF2-40B4-BE49-F238E27FC236}">
                <a16:creationId xmlns:a16="http://schemas.microsoft.com/office/drawing/2014/main" id="{BE0B440A-182F-B89C-0AF4-69483E86546F}"/>
              </a:ext>
            </a:extLst>
          </p:cNvPr>
          <p:cNvPicPr>
            <a:picLocks noChangeAspect="1"/>
          </p:cNvPicPr>
          <p:nvPr/>
        </p:nvPicPr>
        <p:blipFill>
          <a:blip r:embed="rId3"/>
          <a:stretch>
            <a:fillRect/>
          </a:stretch>
        </p:blipFill>
        <p:spPr>
          <a:xfrm>
            <a:off x="7221778" y="250298"/>
            <a:ext cx="2439073" cy="1293276"/>
          </a:xfrm>
          <a:prstGeom prst="rect">
            <a:avLst/>
          </a:prstGeom>
        </p:spPr>
      </p:pic>
      <p:pic>
        <p:nvPicPr>
          <p:cNvPr id="6" name="Grafik 5">
            <a:extLst>
              <a:ext uri="{FF2B5EF4-FFF2-40B4-BE49-F238E27FC236}">
                <a16:creationId xmlns:a16="http://schemas.microsoft.com/office/drawing/2014/main" id="{43CDC89C-C30A-B5E3-8FD0-896E21D64DC2}"/>
              </a:ext>
            </a:extLst>
          </p:cNvPr>
          <p:cNvPicPr>
            <a:picLocks noChangeAspect="1"/>
          </p:cNvPicPr>
          <p:nvPr/>
        </p:nvPicPr>
        <p:blipFill>
          <a:blip r:embed="rId4"/>
          <a:stretch>
            <a:fillRect/>
          </a:stretch>
        </p:blipFill>
        <p:spPr>
          <a:xfrm>
            <a:off x="7221778" y="1728792"/>
            <a:ext cx="2119277" cy="4878910"/>
          </a:xfrm>
          <a:prstGeom prst="rect">
            <a:avLst/>
          </a:prstGeom>
        </p:spPr>
      </p:pic>
      <p:pic>
        <p:nvPicPr>
          <p:cNvPr id="10" name="Grafik 9">
            <a:extLst>
              <a:ext uri="{FF2B5EF4-FFF2-40B4-BE49-F238E27FC236}">
                <a16:creationId xmlns:a16="http://schemas.microsoft.com/office/drawing/2014/main" id="{AC5EE7D8-DD73-7D77-1587-E7ACCB3481BF}"/>
              </a:ext>
            </a:extLst>
          </p:cNvPr>
          <p:cNvPicPr>
            <a:picLocks noChangeAspect="1"/>
          </p:cNvPicPr>
          <p:nvPr/>
        </p:nvPicPr>
        <p:blipFill>
          <a:blip r:embed="rId5"/>
          <a:stretch>
            <a:fillRect/>
          </a:stretch>
        </p:blipFill>
        <p:spPr>
          <a:xfrm>
            <a:off x="207871" y="2444456"/>
            <a:ext cx="6941339" cy="4071888"/>
          </a:xfrm>
          <a:prstGeom prst="rect">
            <a:avLst/>
          </a:prstGeom>
        </p:spPr>
      </p:pic>
    </p:spTree>
    <p:extLst>
      <p:ext uri="{BB962C8B-B14F-4D97-AF65-F5344CB8AC3E}">
        <p14:creationId xmlns:p14="http://schemas.microsoft.com/office/powerpoint/2010/main" val="1199944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0390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48C83CF-5C65-03E8-8573-D7BD48AB11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5" r="6048" b="3"/>
          <a:stretch/>
        </p:blipFill>
        <p:spPr bwMode="auto">
          <a:xfrm>
            <a:off x="124087" y="321732"/>
            <a:ext cx="4748172" cy="310726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A4148D2-9BAD-A560-A3B9-45DF66621C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6" r="6853" b="2"/>
          <a:stretch/>
        </p:blipFill>
        <p:spPr bwMode="auto">
          <a:xfrm>
            <a:off x="102983" y="3540153"/>
            <a:ext cx="4769276" cy="28858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772740D-DB62-8076-465C-C56DC5D2DE0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848" r="36775" b="1"/>
          <a:stretch/>
        </p:blipFill>
        <p:spPr bwMode="auto">
          <a:xfrm>
            <a:off x="5033740" y="321732"/>
            <a:ext cx="4707372" cy="6104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9324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70671039-856D-1758-EA78-11C64BF46A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776" b="2"/>
          <a:stretch/>
        </p:blipFill>
        <p:spPr bwMode="auto">
          <a:xfrm>
            <a:off x="156427" y="550518"/>
            <a:ext cx="4712075" cy="278342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a:extLst>
              <a:ext uri="{FF2B5EF4-FFF2-40B4-BE49-F238E27FC236}">
                <a16:creationId xmlns:a16="http://schemas.microsoft.com/office/drawing/2014/main" id="{F5826564-B864-067B-23BA-E9ECD9E60C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817" b="2"/>
          <a:stretch/>
        </p:blipFill>
        <p:spPr bwMode="auto">
          <a:xfrm>
            <a:off x="5030692" y="550517"/>
            <a:ext cx="4710018" cy="278342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0AD07824-F4C9-47BD-71D9-3AF807800D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090" b="3"/>
          <a:stretch/>
        </p:blipFill>
        <p:spPr bwMode="auto">
          <a:xfrm>
            <a:off x="159830" y="3514856"/>
            <a:ext cx="4712075" cy="27926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3411AFA-B598-4988-1B8E-DA972C6A803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165"/>
          <a:stretch/>
        </p:blipFill>
        <p:spPr bwMode="auto">
          <a:xfrm>
            <a:off x="5034095" y="3514855"/>
            <a:ext cx="4710018" cy="2792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1539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17BCE8A6-0B32-BED0-0575-77A2051B27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3" y="214313"/>
            <a:ext cx="9705975" cy="642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9610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250298"/>
            <a:ext cx="7021586" cy="2016099"/>
          </a:xfrm>
          <a:prstGeom prst="rect">
            <a:avLst/>
          </a:prstGeom>
        </p:spPr>
      </p:pic>
      <p:pic>
        <p:nvPicPr>
          <p:cNvPr id="6" name="Grafik 5">
            <a:extLst>
              <a:ext uri="{FF2B5EF4-FFF2-40B4-BE49-F238E27FC236}">
                <a16:creationId xmlns:a16="http://schemas.microsoft.com/office/drawing/2014/main" id="{8B91E380-6376-AEE6-9A1A-067B2DBFC096}"/>
              </a:ext>
            </a:extLst>
          </p:cNvPr>
          <p:cNvPicPr>
            <a:picLocks noChangeAspect="1"/>
          </p:cNvPicPr>
          <p:nvPr/>
        </p:nvPicPr>
        <p:blipFill>
          <a:blip r:embed="rId3"/>
          <a:stretch>
            <a:fillRect/>
          </a:stretch>
        </p:blipFill>
        <p:spPr>
          <a:xfrm>
            <a:off x="7290383" y="302689"/>
            <a:ext cx="2310672" cy="6433311"/>
          </a:xfrm>
          <a:prstGeom prst="rect">
            <a:avLst/>
          </a:prstGeom>
        </p:spPr>
      </p:pic>
      <p:pic>
        <p:nvPicPr>
          <p:cNvPr id="5122" name="Picture 2" descr="Spielplan - Oper Frankfurt">
            <a:extLst>
              <a:ext uri="{FF2B5EF4-FFF2-40B4-BE49-F238E27FC236}">
                <a16:creationId xmlns:a16="http://schemas.microsoft.com/office/drawing/2014/main" id="{401B2602-9AEE-851B-4CDB-90A692233A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540" y="2810312"/>
            <a:ext cx="6979001" cy="3925688"/>
          </a:xfrm>
          <a:prstGeom prst="rect">
            <a:avLst/>
          </a:prstGeom>
          <a:noFill/>
          <a:extLst>
            <a:ext uri="{909E8E84-426E-40DD-AFC4-6F175D3DCCD1}">
              <a14:hiddenFill xmlns:a14="http://schemas.microsoft.com/office/drawing/2010/main">
                <a:solidFill>
                  <a:srgbClr val="FFFFFF"/>
                </a:solidFill>
              </a14:hiddenFill>
            </a:ext>
          </a:extLst>
        </p:spPr>
      </p:pic>
      <p:pic>
        <p:nvPicPr>
          <p:cNvPr id="12" name="Grafik 11">
            <a:extLst>
              <a:ext uri="{FF2B5EF4-FFF2-40B4-BE49-F238E27FC236}">
                <a16:creationId xmlns:a16="http://schemas.microsoft.com/office/drawing/2014/main" id="{BD04B035-5CAF-B339-7A5E-9B810DFF9446}"/>
              </a:ext>
            </a:extLst>
          </p:cNvPr>
          <p:cNvPicPr>
            <a:picLocks noChangeAspect="1"/>
          </p:cNvPicPr>
          <p:nvPr/>
        </p:nvPicPr>
        <p:blipFill>
          <a:blip r:embed="rId5"/>
          <a:stretch>
            <a:fillRect/>
          </a:stretch>
        </p:blipFill>
        <p:spPr>
          <a:xfrm>
            <a:off x="4199410" y="2316136"/>
            <a:ext cx="2949800" cy="1203208"/>
          </a:xfrm>
          <a:prstGeom prst="rect">
            <a:avLst/>
          </a:prstGeom>
        </p:spPr>
      </p:pic>
    </p:spTree>
    <p:extLst>
      <p:ext uri="{BB962C8B-B14F-4D97-AF65-F5344CB8AC3E}">
        <p14:creationId xmlns:p14="http://schemas.microsoft.com/office/powerpoint/2010/main" val="20320434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E5DEFAB9-910A-ABC0-C13D-D0C4F33EF7B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71476" y="534219"/>
            <a:ext cx="4409246" cy="24802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2137C9F1-92C9-77C8-3CD1-61CE90F6DAC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1475" y="3771276"/>
            <a:ext cx="4409246" cy="2480200"/>
          </a:xfrm>
          <a:prstGeom prst="rect">
            <a:avLst/>
          </a:prstGeom>
          <a:noFill/>
          <a:extLst>
            <a:ext uri="{909E8E84-426E-40DD-AFC4-6F175D3DCCD1}">
              <a14:hiddenFill xmlns:a14="http://schemas.microsoft.com/office/drawing/2010/main">
                <a:solidFill>
                  <a:srgbClr val="FFFFFF"/>
                </a:solidFill>
              </a14:hiddenFill>
            </a:ext>
          </a:extLst>
        </p:spPr>
      </p:pic>
      <p:sp>
        <p:nvSpPr>
          <p:cNvPr id="6155" name="Rectangle 6154">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15852" y="0"/>
            <a:ext cx="74295"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7" name="Rectangle 6156">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4977765"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a:extLst>
              <a:ext uri="{FF2B5EF4-FFF2-40B4-BE49-F238E27FC236}">
                <a16:creationId xmlns:a16="http://schemas.microsoft.com/office/drawing/2014/main" id="{A7E83B2C-43CD-0E03-0C9D-D90721743B4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311651" y="321734"/>
            <a:ext cx="4036498" cy="6069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7783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7179" name="Rectangle 717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172" name="Picture 4">
            <a:extLst>
              <a:ext uri="{FF2B5EF4-FFF2-40B4-BE49-F238E27FC236}">
                <a16:creationId xmlns:a16="http://schemas.microsoft.com/office/drawing/2014/main" id="{F98F8D6A-7892-2E8F-27A3-A6810A67AE7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382"/>
          <a:stretch/>
        </p:blipFill>
        <p:spPr bwMode="auto">
          <a:xfrm>
            <a:off x="155257" y="171715"/>
            <a:ext cx="4723222" cy="612908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8">
            <a:extLst>
              <a:ext uri="{FF2B5EF4-FFF2-40B4-BE49-F238E27FC236}">
                <a16:creationId xmlns:a16="http://schemas.microsoft.com/office/drawing/2014/main" id="{3B81E936-BF25-A0F9-7DEE-D98A3A7F34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6358" b="-1"/>
          <a:stretch/>
        </p:blipFill>
        <p:spPr bwMode="auto">
          <a:xfrm>
            <a:off x="5035004" y="171716"/>
            <a:ext cx="4715739" cy="3171422"/>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6B3CD1A5-1833-0824-93DE-771124899A3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075"/>
          <a:stretch/>
        </p:blipFill>
        <p:spPr bwMode="auto">
          <a:xfrm>
            <a:off x="5035004" y="3514856"/>
            <a:ext cx="4701439" cy="278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42198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01" name="Rectangle 8200">
            <a:extLst>
              <a:ext uri="{FF2B5EF4-FFF2-40B4-BE49-F238E27FC236}">
                <a16:creationId xmlns:a16="http://schemas.microsoft.com/office/drawing/2014/main" id="{D99D2C73-08B0-4F6B-A8E9-4651E6BDBE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5" name="Rectangle 8202">
            <a:extLst>
              <a:ext uri="{FF2B5EF4-FFF2-40B4-BE49-F238E27FC236}">
                <a16:creationId xmlns:a16="http://schemas.microsoft.com/office/drawing/2014/main" id="{968DB88C-7EF2-487C-85D1-848F61F13E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a:extLst>
              <a:ext uri="{FF2B5EF4-FFF2-40B4-BE49-F238E27FC236}">
                <a16:creationId xmlns:a16="http://schemas.microsoft.com/office/drawing/2014/main" id="{BDAA2BF8-F7A7-DBD6-4997-7E1585B8B2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641" r="14288" b="-1"/>
          <a:stretch/>
        </p:blipFill>
        <p:spPr bwMode="auto">
          <a:xfrm>
            <a:off x="522816" y="643467"/>
            <a:ext cx="4364831" cy="557106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609E8FD1-C4F9-B650-EB4E-3F0D62648B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001" r="40928" b="-1"/>
          <a:stretch/>
        </p:blipFill>
        <p:spPr bwMode="auto">
          <a:xfrm>
            <a:off x="5018351" y="643467"/>
            <a:ext cx="4364831"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31587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E3C87039-51A8-9C8C-4DAF-F48834EFDA93}"/>
              </a:ext>
            </a:extLst>
          </p:cNvPr>
          <p:cNvPicPr>
            <a:picLocks noChangeAspect="1"/>
          </p:cNvPicPr>
          <p:nvPr/>
        </p:nvPicPr>
        <p:blipFill rotWithShape="1">
          <a:blip r:embed="rId2"/>
          <a:srcRect b="16821"/>
          <a:stretch/>
        </p:blipFill>
        <p:spPr>
          <a:xfrm>
            <a:off x="7221779" y="2617365"/>
            <a:ext cx="2490431" cy="3930244"/>
          </a:xfrm>
          <a:prstGeom prst="rect">
            <a:avLst/>
          </a:prstGeom>
        </p:spPr>
      </p:pic>
      <p:pic>
        <p:nvPicPr>
          <p:cNvPr id="7" name="Grafik 6">
            <a:extLst>
              <a:ext uri="{FF2B5EF4-FFF2-40B4-BE49-F238E27FC236}">
                <a16:creationId xmlns:a16="http://schemas.microsoft.com/office/drawing/2014/main" id="{45DD54F7-0EF9-1BB6-0792-72A163DE0384}"/>
              </a:ext>
            </a:extLst>
          </p:cNvPr>
          <p:cNvPicPr>
            <a:picLocks noChangeAspect="1"/>
          </p:cNvPicPr>
          <p:nvPr/>
        </p:nvPicPr>
        <p:blipFill rotWithShape="1">
          <a:blip r:embed="rId3"/>
          <a:srcRect r="24714" b="33386"/>
          <a:stretch/>
        </p:blipFill>
        <p:spPr>
          <a:xfrm>
            <a:off x="7222920" y="310390"/>
            <a:ext cx="2617366" cy="1400963"/>
          </a:xfrm>
          <a:prstGeom prst="rect">
            <a:avLst/>
          </a:prstGeom>
        </p:spPr>
      </p:pic>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4"/>
          <a:stretch>
            <a:fillRect/>
          </a:stretch>
        </p:blipFill>
        <p:spPr>
          <a:xfrm>
            <a:off x="127624" y="250298"/>
            <a:ext cx="7021586" cy="2016099"/>
          </a:xfrm>
          <a:prstGeom prst="rect">
            <a:avLst/>
          </a:prstGeom>
        </p:spPr>
      </p:pic>
      <p:pic>
        <p:nvPicPr>
          <p:cNvPr id="4098" name="Picture 2" descr="Spielplan - Oper Frankfurt">
            <a:extLst>
              <a:ext uri="{FF2B5EF4-FFF2-40B4-BE49-F238E27FC236}">
                <a16:creationId xmlns:a16="http://schemas.microsoft.com/office/drawing/2014/main" id="{AB064569-F9C3-21E7-B178-611F3704DC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785" y="2617365"/>
            <a:ext cx="7039425" cy="3959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3489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234E77A-B4C7-1DCD-78B0-D6D6241F19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65" r="2" b="2"/>
          <a:stretch/>
        </p:blipFill>
        <p:spPr bwMode="auto">
          <a:xfrm>
            <a:off x="20" y="1282"/>
            <a:ext cx="9905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75710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E6E4E6D-F850-E3E1-44BD-FD2E5189CB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34" r="2046"/>
          <a:stretch/>
        </p:blipFill>
        <p:spPr bwMode="auto">
          <a:xfrm>
            <a:off x="20" y="10"/>
            <a:ext cx="3781595"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070B62D-D57E-3F2F-7BE6-D71CB963B4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650" r="16118"/>
          <a:stretch/>
        </p:blipFill>
        <p:spPr bwMode="auto">
          <a:xfrm>
            <a:off x="3781615" y="10"/>
            <a:ext cx="6124385"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951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7021586" cy="2016099"/>
          </a:xfrm>
          <a:prstGeom prst="rect">
            <a:avLst/>
          </a:prstGeom>
        </p:spPr>
      </p:pic>
      <p:pic>
        <p:nvPicPr>
          <p:cNvPr id="4" name="Grafik 3">
            <a:extLst>
              <a:ext uri="{FF2B5EF4-FFF2-40B4-BE49-F238E27FC236}">
                <a16:creationId xmlns:a16="http://schemas.microsoft.com/office/drawing/2014/main" id="{C6C41157-E14F-F624-25F2-38656A81E108}"/>
              </a:ext>
            </a:extLst>
          </p:cNvPr>
          <p:cNvPicPr>
            <a:picLocks noChangeAspect="1"/>
          </p:cNvPicPr>
          <p:nvPr/>
        </p:nvPicPr>
        <p:blipFill>
          <a:blip r:embed="rId3"/>
          <a:stretch>
            <a:fillRect/>
          </a:stretch>
        </p:blipFill>
        <p:spPr>
          <a:xfrm>
            <a:off x="7307580" y="149630"/>
            <a:ext cx="2681754" cy="1235710"/>
          </a:xfrm>
          <a:prstGeom prst="rect">
            <a:avLst/>
          </a:prstGeom>
        </p:spPr>
      </p:pic>
      <p:pic>
        <p:nvPicPr>
          <p:cNvPr id="7" name="Grafik 6">
            <a:extLst>
              <a:ext uri="{FF2B5EF4-FFF2-40B4-BE49-F238E27FC236}">
                <a16:creationId xmlns:a16="http://schemas.microsoft.com/office/drawing/2014/main" id="{0BC49A65-83E4-3F83-B081-57399961662F}"/>
              </a:ext>
            </a:extLst>
          </p:cNvPr>
          <p:cNvPicPr>
            <a:picLocks noChangeAspect="1"/>
          </p:cNvPicPr>
          <p:nvPr/>
        </p:nvPicPr>
        <p:blipFill>
          <a:blip r:embed="rId4"/>
          <a:stretch>
            <a:fillRect/>
          </a:stretch>
        </p:blipFill>
        <p:spPr>
          <a:xfrm>
            <a:off x="7307580" y="1587095"/>
            <a:ext cx="2140726" cy="5121275"/>
          </a:xfrm>
          <a:prstGeom prst="rect">
            <a:avLst/>
          </a:prstGeom>
        </p:spPr>
      </p:pic>
    </p:spTree>
    <p:extLst>
      <p:ext uri="{BB962C8B-B14F-4D97-AF65-F5344CB8AC3E}">
        <p14:creationId xmlns:p14="http://schemas.microsoft.com/office/powerpoint/2010/main" val="42483942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a:extLst>
              <a:ext uri="{FF2B5EF4-FFF2-40B4-BE49-F238E27FC236}">
                <a16:creationId xmlns:a16="http://schemas.microsoft.com/office/drawing/2014/main" id="{B83021CD-049D-FA8B-777E-1E31D518BE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749" r="2" b="6097"/>
          <a:stretch/>
        </p:blipFill>
        <p:spPr bwMode="auto">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E6D7A77-7112-D1FF-13E2-EAB588F340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978" r="-1" b="-1"/>
          <a:stretch/>
        </p:blipFill>
        <p:spPr bwMode="auto">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7A148430-F357-802E-1A8B-56795C0A3A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9128" r="-1" b="23984"/>
          <a:stretch/>
        </p:blipFill>
        <p:spPr bwMode="auto">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039B0C3B-F820-619D-E4AE-DAD5042AF0F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 b="4884"/>
          <a:stretch/>
        </p:blipFill>
        <p:spPr bwMode="auto">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79653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51A9BAF1-0181-6AFA-3D2C-01E70C21E721}"/>
              </a:ext>
            </a:extLst>
          </p:cNvPr>
          <p:cNvPicPr>
            <a:picLocks noChangeAspect="1"/>
          </p:cNvPicPr>
          <p:nvPr/>
        </p:nvPicPr>
        <p:blipFill>
          <a:blip r:embed="rId2"/>
          <a:stretch>
            <a:fillRect/>
          </a:stretch>
        </p:blipFill>
        <p:spPr>
          <a:xfrm>
            <a:off x="141661" y="656918"/>
            <a:ext cx="3155878" cy="5898838"/>
          </a:xfrm>
          <a:prstGeom prst="rect">
            <a:avLst/>
          </a:prstGeom>
        </p:spPr>
      </p:pic>
      <p:pic>
        <p:nvPicPr>
          <p:cNvPr id="9" name="Grafik 8">
            <a:extLst>
              <a:ext uri="{FF2B5EF4-FFF2-40B4-BE49-F238E27FC236}">
                <a16:creationId xmlns:a16="http://schemas.microsoft.com/office/drawing/2014/main" id="{54E9FA91-974F-FFBA-4C7F-5B43E2418FF5}"/>
              </a:ext>
            </a:extLst>
          </p:cNvPr>
          <p:cNvPicPr>
            <a:picLocks noChangeAspect="1"/>
          </p:cNvPicPr>
          <p:nvPr/>
        </p:nvPicPr>
        <p:blipFill>
          <a:blip r:embed="rId3"/>
          <a:stretch>
            <a:fillRect/>
          </a:stretch>
        </p:blipFill>
        <p:spPr>
          <a:xfrm>
            <a:off x="6807244" y="374514"/>
            <a:ext cx="2913353" cy="5420192"/>
          </a:xfrm>
          <a:prstGeom prst="rect">
            <a:avLst/>
          </a:prstGeom>
        </p:spPr>
      </p:pic>
      <p:pic>
        <p:nvPicPr>
          <p:cNvPr id="7" name="Grafik 6">
            <a:extLst>
              <a:ext uri="{FF2B5EF4-FFF2-40B4-BE49-F238E27FC236}">
                <a16:creationId xmlns:a16="http://schemas.microsoft.com/office/drawing/2014/main" id="{217B83A5-C290-0AC7-5733-00476499377D}"/>
              </a:ext>
            </a:extLst>
          </p:cNvPr>
          <p:cNvPicPr>
            <a:picLocks noChangeAspect="1"/>
          </p:cNvPicPr>
          <p:nvPr/>
        </p:nvPicPr>
        <p:blipFill>
          <a:blip r:embed="rId4"/>
          <a:stretch>
            <a:fillRect/>
          </a:stretch>
        </p:blipFill>
        <p:spPr>
          <a:xfrm>
            <a:off x="3526212" y="656918"/>
            <a:ext cx="2913353" cy="5420191"/>
          </a:xfrm>
          <a:prstGeom prst="rect">
            <a:avLst/>
          </a:prstGeom>
        </p:spPr>
      </p:pic>
      <p:pic>
        <p:nvPicPr>
          <p:cNvPr id="11" name="Grafik 10">
            <a:extLst>
              <a:ext uri="{FF2B5EF4-FFF2-40B4-BE49-F238E27FC236}">
                <a16:creationId xmlns:a16="http://schemas.microsoft.com/office/drawing/2014/main" id="{07C8E028-7C5C-7CB0-47D8-C2C9B0CB921B}"/>
              </a:ext>
            </a:extLst>
          </p:cNvPr>
          <p:cNvPicPr>
            <a:picLocks noChangeAspect="1"/>
          </p:cNvPicPr>
          <p:nvPr/>
        </p:nvPicPr>
        <p:blipFill>
          <a:blip r:embed="rId5"/>
          <a:stretch>
            <a:fillRect/>
          </a:stretch>
        </p:blipFill>
        <p:spPr>
          <a:xfrm rot="16200000">
            <a:off x="880774" y="-880774"/>
            <a:ext cx="1623001" cy="3384550"/>
          </a:xfrm>
          <a:prstGeom prst="rect">
            <a:avLst/>
          </a:prstGeom>
        </p:spPr>
      </p:pic>
      <p:pic>
        <p:nvPicPr>
          <p:cNvPr id="12" name="Grafik 11">
            <a:extLst>
              <a:ext uri="{FF2B5EF4-FFF2-40B4-BE49-F238E27FC236}">
                <a16:creationId xmlns:a16="http://schemas.microsoft.com/office/drawing/2014/main" id="{D34AD7B3-052F-890B-6B35-A7CDFE85F088}"/>
              </a:ext>
            </a:extLst>
          </p:cNvPr>
          <p:cNvPicPr>
            <a:picLocks noChangeAspect="1"/>
          </p:cNvPicPr>
          <p:nvPr/>
        </p:nvPicPr>
        <p:blipFill>
          <a:blip r:embed="rId5"/>
          <a:stretch>
            <a:fillRect/>
          </a:stretch>
        </p:blipFill>
        <p:spPr>
          <a:xfrm rot="16200000">
            <a:off x="7402225" y="4354224"/>
            <a:ext cx="1623001" cy="3384550"/>
          </a:xfrm>
          <a:prstGeom prst="rect">
            <a:avLst/>
          </a:prstGeom>
        </p:spPr>
      </p:pic>
    </p:spTree>
    <p:extLst>
      <p:ext uri="{BB962C8B-B14F-4D97-AF65-F5344CB8AC3E}">
        <p14:creationId xmlns:p14="http://schemas.microsoft.com/office/powerpoint/2010/main" val="487257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6970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7021586" cy="2016099"/>
          </a:xfrm>
          <a:prstGeom prst="rect">
            <a:avLst/>
          </a:prstGeom>
        </p:spPr>
      </p:pic>
      <p:pic>
        <p:nvPicPr>
          <p:cNvPr id="4" name="Grafik 3">
            <a:extLst>
              <a:ext uri="{FF2B5EF4-FFF2-40B4-BE49-F238E27FC236}">
                <a16:creationId xmlns:a16="http://schemas.microsoft.com/office/drawing/2014/main" id="{C6C41157-E14F-F624-25F2-38656A81E108}"/>
              </a:ext>
            </a:extLst>
          </p:cNvPr>
          <p:cNvPicPr>
            <a:picLocks noChangeAspect="1"/>
          </p:cNvPicPr>
          <p:nvPr/>
        </p:nvPicPr>
        <p:blipFill>
          <a:blip r:embed="rId3"/>
          <a:stretch>
            <a:fillRect/>
          </a:stretch>
        </p:blipFill>
        <p:spPr>
          <a:xfrm>
            <a:off x="7307580" y="149630"/>
            <a:ext cx="2681754" cy="1235710"/>
          </a:xfrm>
          <a:prstGeom prst="rect">
            <a:avLst/>
          </a:prstGeom>
        </p:spPr>
      </p:pic>
      <p:pic>
        <p:nvPicPr>
          <p:cNvPr id="7" name="Grafik 6">
            <a:extLst>
              <a:ext uri="{FF2B5EF4-FFF2-40B4-BE49-F238E27FC236}">
                <a16:creationId xmlns:a16="http://schemas.microsoft.com/office/drawing/2014/main" id="{0BC49A65-83E4-3F83-B081-57399961662F}"/>
              </a:ext>
            </a:extLst>
          </p:cNvPr>
          <p:cNvPicPr>
            <a:picLocks noChangeAspect="1"/>
          </p:cNvPicPr>
          <p:nvPr/>
        </p:nvPicPr>
        <p:blipFill>
          <a:blip r:embed="rId4"/>
          <a:stretch>
            <a:fillRect/>
          </a:stretch>
        </p:blipFill>
        <p:spPr>
          <a:xfrm>
            <a:off x="7307580" y="1587095"/>
            <a:ext cx="2140726" cy="5121275"/>
          </a:xfrm>
          <a:prstGeom prst="rect">
            <a:avLst/>
          </a:prstGeom>
        </p:spPr>
      </p:pic>
    </p:spTree>
    <p:extLst>
      <p:ext uri="{BB962C8B-B14F-4D97-AF65-F5344CB8AC3E}">
        <p14:creationId xmlns:p14="http://schemas.microsoft.com/office/powerpoint/2010/main" val="1068860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97108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7021586" cy="2016099"/>
          </a:xfrm>
          <a:prstGeom prst="rect">
            <a:avLst/>
          </a:prstGeom>
        </p:spPr>
      </p:pic>
      <p:pic>
        <p:nvPicPr>
          <p:cNvPr id="3" name="Grafik 2">
            <a:extLst>
              <a:ext uri="{FF2B5EF4-FFF2-40B4-BE49-F238E27FC236}">
                <a16:creationId xmlns:a16="http://schemas.microsoft.com/office/drawing/2014/main" id="{60DF498E-6528-ADDF-EDA4-A628499D4E6F}"/>
              </a:ext>
            </a:extLst>
          </p:cNvPr>
          <p:cNvPicPr>
            <a:picLocks noChangeAspect="1"/>
          </p:cNvPicPr>
          <p:nvPr/>
        </p:nvPicPr>
        <p:blipFill>
          <a:blip r:embed="rId3"/>
          <a:stretch>
            <a:fillRect/>
          </a:stretch>
        </p:blipFill>
        <p:spPr>
          <a:xfrm>
            <a:off x="7207978" y="1786855"/>
            <a:ext cx="2443051" cy="4711598"/>
          </a:xfrm>
          <a:prstGeom prst="rect">
            <a:avLst/>
          </a:prstGeom>
        </p:spPr>
      </p:pic>
      <p:pic>
        <p:nvPicPr>
          <p:cNvPr id="6" name="Grafik 5">
            <a:extLst>
              <a:ext uri="{FF2B5EF4-FFF2-40B4-BE49-F238E27FC236}">
                <a16:creationId xmlns:a16="http://schemas.microsoft.com/office/drawing/2014/main" id="{0F9BF3BC-4056-19C4-E4ED-1BD21E89E221}"/>
              </a:ext>
            </a:extLst>
          </p:cNvPr>
          <p:cNvPicPr>
            <a:picLocks noChangeAspect="1"/>
          </p:cNvPicPr>
          <p:nvPr/>
        </p:nvPicPr>
        <p:blipFill rotWithShape="1">
          <a:blip r:embed="rId4"/>
          <a:srcRect r="19534" b="-1282"/>
          <a:stretch/>
        </p:blipFill>
        <p:spPr>
          <a:xfrm>
            <a:off x="7207978" y="243281"/>
            <a:ext cx="2690449" cy="1459684"/>
          </a:xfrm>
          <a:prstGeom prst="rect">
            <a:avLst/>
          </a:prstGeom>
        </p:spPr>
      </p:pic>
    </p:spTree>
    <p:extLst>
      <p:ext uri="{BB962C8B-B14F-4D97-AF65-F5344CB8AC3E}">
        <p14:creationId xmlns:p14="http://schemas.microsoft.com/office/powerpoint/2010/main" val="2741620427"/>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13104</Words>
  <Application>Microsoft Office PowerPoint</Application>
  <PresentationFormat>A4-Papier (210 x 297 mm)</PresentationFormat>
  <Paragraphs>170</Paragraphs>
  <Slides>51</Slides>
  <Notes>0</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51</vt:i4>
      </vt:variant>
    </vt:vector>
  </HeadingPairs>
  <TitlesOfParts>
    <vt:vector size="60" baseType="lpstr">
      <vt:lpstr>helvetica neue</vt:lpstr>
      <vt:lpstr>helvetica neue</vt:lpstr>
      <vt:lpstr>Meiryo</vt:lpstr>
      <vt:lpstr>Neutra2Text</vt:lpstr>
      <vt:lpstr>Arial</vt:lpstr>
      <vt:lpstr>Calibri</vt:lpstr>
      <vt:lpstr>Calibri Light</vt:lpstr>
      <vt:lpstr>Georgia</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Bai, Zehui</cp:lastModifiedBy>
  <cp:revision>106</cp:revision>
  <cp:lastPrinted>2022-12-28T07:39:23Z</cp:lastPrinted>
  <dcterms:created xsi:type="dcterms:W3CDTF">2022-11-07T20:45:57Z</dcterms:created>
  <dcterms:modified xsi:type="dcterms:W3CDTF">2023-01-31T18:59:21Z</dcterms:modified>
</cp:coreProperties>
</file>